
<file path=[Content_Types].xml><?xml version="1.0" encoding="utf-8"?>
<Types xmlns="http://schemas.openxmlformats.org/package/2006/content-types">
  <Default Extension="jpeg" ContentType="image/jpe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40"/>
  </p:handoutMasterIdLst>
  <p:sldIdLst>
    <p:sldId id="301" r:id="rId3"/>
    <p:sldId id="320" r:id="rId5"/>
    <p:sldId id="321" r:id="rId6"/>
    <p:sldId id="323" r:id="rId7"/>
    <p:sldId id="285" r:id="rId8"/>
    <p:sldId id="444" r:id="rId9"/>
    <p:sldId id="325" r:id="rId10"/>
    <p:sldId id="326" r:id="rId11"/>
    <p:sldId id="445" r:id="rId12"/>
    <p:sldId id="446" r:id="rId13"/>
    <p:sldId id="447" r:id="rId14"/>
    <p:sldId id="448" r:id="rId15"/>
    <p:sldId id="449" r:id="rId16"/>
    <p:sldId id="450" r:id="rId17"/>
    <p:sldId id="451" r:id="rId18"/>
    <p:sldId id="452" r:id="rId19"/>
    <p:sldId id="415" r:id="rId20"/>
    <p:sldId id="414" r:id="rId21"/>
    <p:sldId id="416" r:id="rId22"/>
    <p:sldId id="417" r:id="rId23"/>
    <p:sldId id="399" r:id="rId24"/>
    <p:sldId id="400" r:id="rId25"/>
    <p:sldId id="401" r:id="rId26"/>
    <p:sldId id="402" r:id="rId27"/>
    <p:sldId id="398" r:id="rId28"/>
    <p:sldId id="368" r:id="rId29"/>
    <p:sldId id="369" r:id="rId30"/>
    <p:sldId id="371" r:id="rId31"/>
    <p:sldId id="374" r:id="rId32"/>
    <p:sldId id="392" r:id="rId33"/>
    <p:sldId id="393" r:id="rId34"/>
    <p:sldId id="394" r:id="rId35"/>
    <p:sldId id="387" r:id="rId36"/>
    <p:sldId id="388" r:id="rId37"/>
    <p:sldId id="412" r:id="rId38"/>
    <p:sldId id="317" r:id="rId39"/>
  </p:sldIdLst>
  <p:sldSz cx="12192000" cy="6858000"/>
  <p:notesSz cx="6858000" cy="9144000"/>
  <p:embeddedFontLst>
    <p:embeddedFont>
      <p:font typeface="Georgia" panose="02040502050405020303" charset="0"/>
      <p:regular r:id="rId45"/>
      <p:bold r:id="rId46"/>
      <p:italic r:id="rId47"/>
      <p:boldItalic r:id="rId48"/>
    </p:embeddedFont>
    <p:embeddedFont>
      <p:font typeface="华文细黑" panose="02010600040101010101" charset="-122"/>
      <p:regular r:id="rId49"/>
    </p:embeddedFont>
    <p:embeddedFont>
      <p:font typeface="微软雅黑" panose="020B0503020204020204" pitchFamily="34" charset="-122"/>
      <p:regular r:id="rId50"/>
    </p:embeddedFont>
    <p:embeddedFont>
      <p:font typeface="Franklin Gothic Demi Cond" panose="020B0706030402020204" charset="0"/>
      <p:regular r:id="rId51"/>
    </p:embeddedFont>
    <p:embeddedFont>
      <p:font typeface="Cambria" panose="02040503050406030204"/>
      <p:regular r:id="rId52"/>
      <p:bold r:id="rId53"/>
      <p:italic r:id="rId54"/>
      <p:boldItalic r:id="rId55"/>
    </p:embeddedFont>
    <p:embeddedFont>
      <p:font typeface="等线" panose="02010600030101010101" charset="-122"/>
      <p:regular r:id="rId56"/>
    </p:embeddedFont>
    <p:embeddedFont>
      <p:font typeface="华文仿宋" panose="02010600040101010101" pitchFamily="2" charset="-122"/>
      <p:regular r:id="rId57"/>
    </p:embeddedFont>
    <p:embeddedFont>
      <p:font typeface="张海山锐谐体2.0-授权联系：Samtype@QQ.com" panose="02000000000000000000" pitchFamily="2" charset="-122"/>
      <p:regular r:id="rId5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0248" initials="1"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6EE"/>
    <a:srgbClr val="E5605A"/>
    <a:srgbClr val="FCD2C5"/>
    <a:srgbClr val="C7E6EC"/>
    <a:srgbClr val="90C4BB"/>
    <a:srgbClr val="B89966"/>
    <a:srgbClr val="FFD6C9"/>
    <a:srgbClr val="7F7F7F"/>
    <a:srgbClr val="202020"/>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75" autoAdjust="0"/>
    <p:restoredTop sz="94660"/>
  </p:normalViewPr>
  <p:slideViewPr>
    <p:cSldViewPr snapToGrid="0" showGuides="1">
      <p:cViewPr varScale="1">
        <p:scale>
          <a:sx n="59" d="100"/>
          <a:sy n="59" d="100"/>
        </p:scale>
        <p:origin x="948" y="52"/>
      </p:cViewPr>
      <p:guideLst>
        <p:guide orient="horz" pos="2196"/>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2299" y="53"/>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font" Target="fonts/font14.fntdata"/><Relationship Id="rId57" Type="http://schemas.openxmlformats.org/officeDocument/2006/relationships/font" Target="fonts/font13.fntdata"/><Relationship Id="rId56" Type="http://schemas.openxmlformats.org/officeDocument/2006/relationships/font" Target="fonts/font12.fntdata"/><Relationship Id="rId55" Type="http://schemas.openxmlformats.org/officeDocument/2006/relationships/font" Target="fonts/font11.fntdata"/><Relationship Id="rId54" Type="http://schemas.openxmlformats.org/officeDocument/2006/relationships/font" Target="fonts/font10.fntdata"/><Relationship Id="rId53" Type="http://schemas.openxmlformats.org/officeDocument/2006/relationships/font" Target="fonts/font9.fntdata"/><Relationship Id="rId52" Type="http://schemas.openxmlformats.org/officeDocument/2006/relationships/font" Target="fonts/font8.fntdata"/><Relationship Id="rId51" Type="http://schemas.openxmlformats.org/officeDocument/2006/relationships/font" Target="fonts/font7.fntdata"/><Relationship Id="rId50" Type="http://schemas.openxmlformats.org/officeDocument/2006/relationships/font" Target="fonts/font6.fntdata"/><Relationship Id="rId5" Type="http://schemas.openxmlformats.org/officeDocument/2006/relationships/slide" Target="slides/slide2.xml"/><Relationship Id="rId49" Type="http://schemas.openxmlformats.org/officeDocument/2006/relationships/font" Target="fonts/font5.fntdata"/><Relationship Id="rId48" Type="http://schemas.openxmlformats.org/officeDocument/2006/relationships/font" Target="fonts/font4.fntdata"/><Relationship Id="rId47" Type="http://schemas.openxmlformats.org/officeDocument/2006/relationships/font" Target="fonts/font3.fntdata"/><Relationship Id="rId46" Type="http://schemas.openxmlformats.org/officeDocument/2006/relationships/font" Target="fonts/font2.fntdata"/><Relationship Id="rId45" Type="http://schemas.openxmlformats.org/officeDocument/2006/relationships/font" Target="fonts/font1.fntdata"/><Relationship Id="rId44" Type="http://schemas.openxmlformats.org/officeDocument/2006/relationships/commentAuthors" Target="commentAuthors.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89975D-5773-4C66-B25B-2ED046FF221F}"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F9A9BF-AF4F-4EF6-87E1-F20AE2EF08B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163830-0212-402F-98E6-17A52396AF6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D8CA76-2ECF-4851-8B3A-BAF3BD013AF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更多精美模板请访问卡卡办公网：</a:t>
            </a:r>
            <a:r>
              <a:rPr lang="en-US" altLang="zh-CN"/>
              <a:t>https://www.kakappt.com</a:t>
            </a:r>
            <a:endParaRPr lang="zh-CN" altLang="en-US"/>
          </a:p>
        </p:txBody>
      </p:sp>
      <p:sp>
        <p:nvSpPr>
          <p:cNvPr id="4" name="灯片编号占位符 3"/>
          <p:cNvSpPr>
            <a:spLocks noGrp="1"/>
          </p:cNvSpPr>
          <p:nvPr>
            <p:ph type="sldNum" sz="quarter" idx="10"/>
          </p:nvPr>
        </p:nvSpPr>
        <p:spPr/>
        <p:txBody>
          <a:bodyPr/>
          <a:lstStyle/>
          <a:p>
            <a:r>
              <a:rPr lang="zh-CN" altLang="en-US"/>
              <a:t>更多精美模板请访问卡卡办公网：</a:t>
            </a:r>
            <a:r>
              <a:rPr lang="en-US" altLang="zh-CN"/>
              <a:t>https://www.kakappt.com</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4574BF-D3A6-4BBD-9F3F-AC50F3B41B2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4574BF-D3A6-4BBD-9F3F-AC50F3B41B2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4574BF-D3A6-4BBD-9F3F-AC50F3B41B2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EF7A9BD-ED05-427B-B6A4-0E3C7D9F69CC}"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EF7A9BD-ED05-427B-B6A4-0E3C7D9F69CC}"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EF7A9BD-ED05-427B-B6A4-0E3C7D9F69CC}"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EF7A9BD-ED05-427B-B6A4-0E3C7D9F69CC}"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5603E8-E9DC-4ABF-8B42-B4B0401793D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5603E8-E9DC-4ABF-8B42-B4B0401793D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5603E8-E9DC-4ABF-8B42-B4B0401793D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4574BF-D3A6-4BBD-9F3F-AC50F3B41B2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22</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4574BF-D3A6-4BBD-9F3F-AC50F3B41B2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EF7A9BD-ED05-427B-B6A4-0E3C7D9F69CC}"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EF7A9BD-ED05-427B-B6A4-0E3C7D9F69CC}"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4574BF-D3A6-4BBD-9F3F-AC50F3B41B2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4574BF-D3A6-4BBD-9F3F-AC50F3B41B2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4574BF-D3A6-4BBD-9F3F-AC50F3B41B2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4574BF-D3A6-4BBD-9F3F-AC50F3B41B2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showMasterSp="0">
  <p:cSld name="仅标题">
    <p:bg>
      <p:bgPr>
        <a:blipFill>
          <a:blip r:embed="rId2"/>
          <a:stretch>
            <a:fillRect/>
          </a:stretch>
        </a:blipFill>
        <a:effectLst/>
      </p:bgPr>
    </p:bg>
    <p:spTree>
      <p:nvGrpSpPr>
        <p:cNvPr id="1" name=""/>
        <p:cNvGrpSpPr/>
        <p:nvPr/>
      </p:nvGrpSpPr>
      <p:grpSpPr>
        <a:xfrm>
          <a:off x="0" y="0"/>
          <a:ext cx="0" cy="0"/>
          <a:chOff x="0" y="0"/>
          <a:chExt cx="0" cy="0"/>
        </a:xfrm>
      </p:grpSpPr>
      <p:sp>
        <p:nvSpPr>
          <p:cNvPr id="2" name="标题 1" hidden="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hidden="1"/>
          <p:cNvSpPr>
            <a:spLocks noGrp="1"/>
          </p:cNvSpPr>
          <p:nvPr>
            <p:ph type="dt" sz="half" idx="10"/>
          </p:nvPr>
        </p:nvSpPr>
        <p:spPr/>
        <p:txBody>
          <a:bodyPr/>
          <a:lstStyle/>
          <a:p>
            <a:fld id="{CEA52FB6-38BE-4B60-AA4E-2443035142EC}" type="datetimeFigureOut">
              <a:rPr lang="zh-CN" altLang="en-US" smtClean="0"/>
            </a:fld>
            <a:endParaRPr lang="zh-CN" altLang="en-US"/>
          </a:p>
        </p:txBody>
      </p:sp>
      <p:sp>
        <p:nvSpPr>
          <p:cNvPr id="4" name="页脚占位符 3" hidden="1"/>
          <p:cNvSpPr>
            <a:spLocks noGrp="1"/>
          </p:cNvSpPr>
          <p:nvPr>
            <p:ph type="ftr" sz="quarter" idx="11"/>
          </p:nvPr>
        </p:nvSpPr>
        <p:spPr/>
        <p:txBody>
          <a:bodyPr/>
          <a:lstStyle/>
          <a:p>
            <a:endParaRPr lang="zh-CN" altLang="en-US"/>
          </a:p>
        </p:txBody>
      </p:sp>
      <p:sp>
        <p:nvSpPr>
          <p:cNvPr id="5" name="灯片编号占位符 4" hidden="1"/>
          <p:cNvSpPr>
            <a:spLocks noGrp="1"/>
          </p:cNvSpPr>
          <p:nvPr>
            <p:ph type="sldNum" sz="quarter" idx="12"/>
          </p:nvPr>
        </p:nvSpPr>
        <p:spPr/>
        <p:txBody>
          <a:bodyPr/>
          <a:lstStyle/>
          <a:p>
            <a:fld id="{02983704-82A6-4691-8414-6E4BB8C67D5B}"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6" name="平行四边形 5"/>
          <p:cNvSpPr/>
          <p:nvPr userDrawn="1"/>
        </p:nvSpPr>
        <p:spPr>
          <a:xfrm>
            <a:off x="486383" y="6439711"/>
            <a:ext cx="282102" cy="418289"/>
          </a:xfrm>
          <a:prstGeom prst="parallelogram">
            <a:avLst/>
          </a:prstGeom>
          <a:solidFill>
            <a:srgbClr val="90C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8" name="平行四边形 7"/>
          <p:cNvSpPr/>
          <p:nvPr userDrawn="1"/>
        </p:nvSpPr>
        <p:spPr>
          <a:xfrm>
            <a:off x="843064" y="6439711"/>
            <a:ext cx="282102" cy="418289"/>
          </a:xfrm>
          <a:prstGeom prst="parallelogram">
            <a:avLst/>
          </a:prstGeom>
          <a:solidFill>
            <a:srgbClr val="FCD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9" name="平行四边形 8"/>
          <p:cNvSpPr/>
          <p:nvPr userDrawn="1"/>
        </p:nvSpPr>
        <p:spPr>
          <a:xfrm>
            <a:off x="1199745" y="6417007"/>
            <a:ext cx="282102" cy="418289"/>
          </a:xfrm>
          <a:prstGeom prst="parallelogram">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10" name="平行四边形 9"/>
          <p:cNvSpPr/>
          <p:nvPr userDrawn="1"/>
        </p:nvSpPr>
        <p:spPr>
          <a:xfrm>
            <a:off x="1556426" y="6439711"/>
            <a:ext cx="282102" cy="418289"/>
          </a:xfrm>
          <a:prstGeom prst="parallelogram">
            <a:avLst/>
          </a:prstGeom>
          <a:solidFill>
            <a:srgbClr val="B8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11" name="平行四边形 10"/>
          <p:cNvSpPr/>
          <p:nvPr userDrawn="1"/>
        </p:nvSpPr>
        <p:spPr>
          <a:xfrm>
            <a:off x="1913107" y="6444575"/>
            <a:ext cx="282102" cy="418289"/>
          </a:xfrm>
          <a:prstGeom prst="parallelogram">
            <a:avLst/>
          </a:prstGeom>
          <a:solidFill>
            <a:srgbClr val="C7E6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12" name="平行四边形 11"/>
          <p:cNvSpPr/>
          <p:nvPr userDrawn="1"/>
        </p:nvSpPr>
        <p:spPr>
          <a:xfrm>
            <a:off x="2269788" y="6439711"/>
            <a:ext cx="282102" cy="418289"/>
          </a:xfrm>
          <a:prstGeom prst="parallelogram">
            <a:avLst/>
          </a:prstGeom>
          <a:solidFill>
            <a:srgbClr val="90C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13" name="平行四边形 12"/>
          <p:cNvSpPr/>
          <p:nvPr userDrawn="1"/>
        </p:nvSpPr>
        <p:spPr>
          <a:xfrm>
            <a:off x="2626469" y="6439711"/>
            <a:ext cx="282102" cy="418289"/>
          </a:xfrm>
          <a:prstGeom prst="parallelogram">
            <a:avLst/>
          </a:prstGeom>
          <a:solidFill>
            <a:srgbClr val="FCD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14" name="平行四边形 13"/>
          <p:cNvSpPr/>
          <p:nvPr userDrawn="1"/>
        </p:nvSpPr>
        <p:spPr>
          <a:xfrm>
            <a:off x="2994492" y="6417007"/>
            <a:ext cx="282102" cy="418289"/>
          </a:xfrm>
          <a:prstGeom prst="parallelogram">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15" name="平行四边形 14"/>
          <p:cNvSpPr/>
          <p:nvPr userDrawn="1"/>
        </p:nvSpPr>
        <p:spPr>
          <a:xfrm>
            <a:off x="3339831" y="6439711"/>
            <a:ext cx="282102" cy="418289"/>
          </a:xfrm>
          <a:prstGeom prst="parallelogram">
            <a:avLst/>
          </a:prstGeom>
          <a:solidFill>
            <a:srgbClr val="B8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16" name="平行四边形 15"/>
          <p:cNvSpPr/>
          <p:nvPr userDrawn="1"/>
        </p:nvSpPr>
        <p:spPr>
          <a:xfrm>
            <a:off x="3696512" y="6444575"/>
            <a:ext cx="282102" cy="418289"/>
          </a:xfrm>
          <a:prstGeom prst="parallelogram">
            <a:avLst/>
          </a:prstGeom>
          <a:solidFill>
            <a:srgbClr val="C7E6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17" name="平行四边形 16"/>
          <p:cNvSpPr/>
          <p:nvPr userDrawn="1"/>
        </p:nvSpPr>
        <p:spPr>
          <a:xfrm>
            <a:off x="4064542" y="6441326"/>
            <a:ext cx="282102" cy="418289"/>
          </a:xfrm>
          <a:prstGeom prst="parallelogram">
            <a:avLst/>
          </a:prstGeom>
          <a:solidFill>
            <a:srgbClr val="90C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18" name="平行四边形 17"/>
          <p:cNvSpPr/>
          <p:nvPr userDrawn="1"/>
        </p:nvSpPr>
        <p:spPr>
          <a:xfrm>
            <a:off x="4409874" y="6439711"/>
            <a:ext cx="282102" cy="418289"/>
          </a:xfrm>
          <a:prstGeom prst="parallelogram">
            <a:avLst/>
          </a:prstGeom>
          <a:solidFill>
            <a:srgbClr val="FCD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19" name="平行四边形 18"/>
          <p:cNvSpPr/>
          <p:nvPr userDrawn="1"/>
        </p:nvSpPr>
        <p:spPr>
          <a:xfrm>
            <a:off x="4766555" y="6434847"/>
            <a:ext cx="282102" cy="418289"/>
          </a:xfrm>
          <a:prstGeom prst="parallelogram">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20" name="平行四边形 19"/>
          <p:cNvSpPr/>
          <p:nvPr userDrawn="1"/>
        </p:nvSpPr>
        <p:spPr>
          <a:xfrm>
            <a:off x="5123236" y="6441326"/>
            <a:ext cx="282102" cy="418289"/>
          </a:xfrm>
          <a:prstGeom prst="parallelogram">
            <a:avLst/>
          </a:prstGeom>
          <a:solidFill>
            <a:srgbClr val="B8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endParaRPr>
          </a:p>
        </p:txBody>
      </p:sp>
      <p:sp>
        <p:nvSpPr>
          <p:cNvPr id="21" name="平行四边形 20"/>
          <p:cNvSpPr/>
          <p:nvPr userDrawn="1"/>
        </p:nvSpPr>
        <p:spPr>
          <a:xfrm>
            <a:off x="5468568" y="6441326"/>
            <a:ext cx="282102" cy="418289"/>
          </a:xfrm>
          <a:prstGeom prst="parallelogram">
            <a:avLst/>
          </a:prstGeom>
          <a:solidFill>
            <a:srgbClr val="C7E6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22" name="平行四边形 21"/>
          <p:cNvSpPr/>
          <p:nvPr userDrawn="1"/>
        </p:nvSpPr>
        <p:spPr>
          <a:xfrm>
            <a:off x="5762023" y="6444574"/>
            <a:ext cx="282102" cy="418289"/>
          </a:xfrm>
          <a:prstGeom prst="parallelogram">
            <a:avLst/>
          </a:prstGeom>
          <a:solidFill>
            <a:srgbClr val="90C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23" name="平行四边形 22"/>
          <p:cNvSpPr/>
          <p:nvPr userDrawn="1"/>
        </p:nvSpPr>
        <p:spPr>
          <a:xfrm>
            <a:off x="6092757" y="6441326"/>
            <a:ext cx="282102" cy="418289"/>
          </a:xfrm>
          <a:prstGeom prst="parallelogram">
            <a:avLst/>
          </a:prstGeom>
          <a:solidFill>
            <a:srgbClr val="FCD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24" name="平行四边形 23"/>
          <p:cNvSpPr/>
          <p:nvPr userDrawn="1"/>
        </p:nvSpPr>
        <p:spPr>
          <a:xfrm>
            <a:off x="6449438" y="6418622"/>
            <a:ext cx="282102" cy="418289"/>
          </a:xfrm>
          <a:prstGeom prst="parallelogram">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25" name="平行四边形 24"/>
          <p:cNvSpPr/>
          <p:nvPr userDrawn="1"/>
        </p:nvSpPr>
        <p:spPr>
          <a:xfrm>
            <a:off x="6780172" y="6441326"/>
            <a:ext cx="282102" cy="418289"/>
          </a:xfrm>
          <a:prstGeom prst="parallelogram">
            <a:avLst/>
          </a:prstGeom>
          <a:solidFill>
            <a:srgbClr val="B8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endParaRPr>
          </a:p>
        </p:txBody>
      </p:sp>
      <p:sp>
        <p:nvSpPr>
          <p:cNvPr id="26" name="平行四边形 25"/>
          <p:cNvSpPr/>
          <p:nvPr userDrawn="1"/>
        </p:nvSpPr>
        <p:spPr>
          <a:xfrm>
            <a:off x="7136853" y="6439711"/>
            <a:ext cx="282102" cy="418289"/>
          </a:xfrm>
          <a:prstGeom prst="parallelogram">
            <a:avLst/>
          </a:prstGeom>
          <a:solidFill>
            <a:srgbClr val="C7E6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37" name="平行四边形 36"/>
          <p:cNvSpPr/>
          <p:nvPr userDrawn="1"/>
        </p:nvSpPr>
        <p:spPr>
          <a:xfrm>
            <a:off x="7500024" y="6436462"/>
            <a:ext cx="282102" cy="418289"/>
          </a:xfrm>
          <a:prstGeom prst="parallelogram">
            <a:avLst/>
          </a:prstGeom>
          <a:solidFill>
            <a:srgbClr val="90C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38" name="平行四边形 37"/>
          <p:cNvSpPr/>
          <p:nvPr userDrawn="1"/>
        </p:nvSpPr>
        <p:spPr>
          <a:xfrm>
            <a:off x="7856705" y="6436462"/>
            <a:ext cx="282102" cy="418289"/>
          </a:xfrm>
          <a:prstGeom prst="parallelogram">
            <a:avLst/>
          </a:prstGeom>
          <a:solidFill>
            <a:srgbClr val="FCD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39" name="平行四边形 38"/>
          <p:cNvSpPr/>
          <p:nvPr userDrawn="1"/>
        </p:nvSpPr>
        <p:spPr>
          <a:xfrm>
            <a:off x="8213386" y="6413758"/>
            <a:ext cx="282102" cy="418289"/>
          </a:xfrm>
          <a:prstGeom prst="parallelogram">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40" name="平行四边形 39"/>
          <p:cNvSpPr/>
          <p:nvPr userDrawn="1"/>
        </p:nvSpPr>
        <p:spPr>
          <a:xfrm>
            <a:off x="8570067" y="6436462"/>
            <a:ext cx="282102" cy="418289"/>
          </a:xfrm>
          <a:prstGeom prst="parallelogram">
            <a:avLst/>
          </a:prstGeom>
          <a:solidFill>
            <a:srgbClr val="B8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41" name="平行四边形 40"/>
          <p:cNvSpPr/>
          <p:nvPr userDrawn="1"/>
        </p:nvSpPr>
        <p:spPr>
          <a:xfrm>
            <a:off x="8926748" y="6441326"/>
            <a:ext cx="282102" cy="418289"/>
          </a:xfrm>
          <a:prstGeom prst="parallelogram">
            <a:avLst/>
          </a:prstGeom>
          <a:solidFill>
            <a:srgbClr val="C7E6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42" name="平行四边形 41"/>
          <p:cNvSpPr/>
          <p:nvPr userDrawn="1"/>
        </p:nvSpPr>
        <p:spPr>
          <a:xfrm>
            <a:off x="9283429" y="6436462"/>
            <a:ext cx="282102" cy="418289"/>
          </a:xfrm>
          <a:prstGeom prst="parallelogram">
            <a:avLst/>
          </a:prstGeom>
          <a:solidFill>
            <a:srgbClr val="90C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43" name="平行四边形 42"/>
          <p:cNvSpPr/>
          <p:nvPr userDrawn="1"/>
        </p:nvSpPr>
        <p:spPr>
          <a:xfrm>
            <a:off x="9640110" y="6436462"/>
            <a:ext cx="282102" cy="418289"/>
          </a:xfrm>
          <a:prstGeom prst="parallelogram">
            <a:avLst/>
          </a:prstGeom>
          <a:solidFill>
            <a:srgbClr val="FCD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44" name="平行四边形 43"/>
          <p:cNvSpPr/>
          <p:nvPr userDrawn="1"/>
        </p:nvSpPr>
        <p:spPr>
          <a:xfrm>
            <a:off x="10008133" y="6413758"/>
            <a:ext cx="282102" cy="418289"/>
          </a:xfrm>
          <a:prstGeom prst="parallelogram">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45" name="平行四边形 44"/>
          <p:cNvSpPr/>
          <p:nvPr userDrawn="1"/>
        </p:nvSpPr>
        <p:spPr>
          <a:xfrm>
            <a:off x="10353472" y="6436462"/>
            <a:ext cx="282102" cy="418289"/>
          </a:xfrm>
          <a:prstGeom prst="parallelogram">
            <a:avLst/>
          </a:prstGeom>
          <a:solidFill>
            <a:srgbClr val="B8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46" name="平行四边形 45"/>
          <p:cNvSpPr/>
          <p:nvPr userDrawn="1"/>
        </p:nvSpPr>
        <p:spPr>
          <a:xfrm>
            <a:off x="10710153" y="6441326"/>
            <a:ext cx="282102" cy="418289"/>
          </a:xfrm>
          <a:prstGeom prst="parallelogram">
            <a:avLst/>
          </a:prstGeom>
          <a:solidFill>
            <a:srgbClr val="C7E6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57" name="平行四边形 56"/>
          <p:cNvSpPr/>
          <p:nvPr userDrawn="1"/>
        </p:nvSpPr>
        <p:spPr>
          <a:xfrm>
            <a:off x="11066834" y="6434847"/>
            <a:ext cx="282102" cy="418289"/>
          </a:xfrm>
          <a:prstGeom prst="parallelogram">
            <a:avLst/>
          </a:prstGeom>
          <a:solidFill>
            <a:srgbClr val="90C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58" name="平行四边形 57"/>
          <p:cNvSpPr/>
          <p:nvPr userDrawn="1"/>
        </p:nvSpPr>
        <p:spPr>
          <a:xfrm>
            <a:off x="11423515" y="6434847"/>
            <a:ext cx="282102" cy="418289"/>
          </a:xfrm>
          <a:prstGeom prst="parallelogram">
            <a:avLst/>
          </a:prstGeom>
          <a:solidFill>
            <a:srgbClr val="FCD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59" name="平行四边形 58"/>
          <p:cNvSpPr/>
          <p:nvPr userDrawn="1"/>
        </p:nvSpPr>
        <p:spPr>
          <a:xfrm>
            <a:off x="11741285" y="6413757"/>
            <a:ext cx="282102" cy="418289"/>
          </a:xfrm>
          <a:prstGeom prst="parallelogram">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61" name="平行四边形 60"/>
          <p:cNvSpPr/>
          <p:nvPr userDrawn="1"/>
        </p:nvSpPr>
        <p:spPr>
          <a:xfrm>
            <a:off x="-896566" y="6434847"/>
            <a:ext cx="282102" cy="418289"/>
          </a:xfrm>
          <a:prstGeom prst="parallelogram">
            <a:avLst/>
          </a:prstGeom>
          <a:solidFill>
            <a:srgbClr val="90C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62" name="平行四边形 61"/>
          <p:cNvSpPr/>
          <p:nvPr userDrawn="1"/>
        </p:nvSpPr>
        <p:spPr>
          <a:xfrm>
            <a:off x="-539885" y="6434847"/>
            <a:ext cx="282102" cy="418289"/>
          </a:xfrm>
          <a:prstGeom prst="parallelogram">
            <a:avLst/>
          </a:prstGeom>
          <a:solidFill>
            <a:srgbClr val="FCD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64" name="平行四边形 63"/>
          <p:cNvSpPr/>
          <p:nvPr userDrawn="1"/>
        </p:nvSpPr>
        <p:spPr>
          <a:xfrm>
            <a:off x="173477" y="6434847"/>
            <a:ext cx="282102" cy="418289"/>
          </a:xfrm>
          <a:prstGeom prst="parallelogram">
            <a:avLst/>
          </a:prstGeom>
          <a:solidFill>
            <a:srgbClr val="B8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pic>
        <p:nvPicPr>
          <p:cNvPr id="66" name="图片 65"/>
          <p:cNvPicPr>
            <a:picLocks noChangeAspect="1"/>
          </p:cNvPicPr>
          <p:nvPr userDrawn="1"/>
        </p:nvPicPr>
        <p:blipFill rotWithShape="1">
          <a:blip r:embed="rId2" cstate="print"/>
          <a:srcRect t="5242"/>
          <a:stretch>
            <a:fillRect/>
          </a:stretch>
        </p:blipFill>
        <p:spPr>
          <a:xfrm>
            <a:off x="249429" y="0"/>
            <a:ext cx="11693141" cy="6441326"/>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129" y="231848"/>
            <a:ext cx="12210129" cy="981458"/>
          </a:xfrm>
          <a:prstGeom prst="rect">
            <a:avLst/>
          </a:prstGeom>
        </p:spPr>
      </p:pic>
      <p:pic>
        <p:nvPicPr>
          <p:cNvPr id="68" name="图片 67"/>
          <p:cNvPicPr>
            <a:picLocks noChangeAspect="1"/>
          </p:cNvPicPr>
          <p:nvPr userDrawn="1"/>
        </p:nvPicPr>
        <p:blipFill rotWithShape="1">
          <a:blip r:embed="rId4" cstate="print">
            <a:extLst>
              <a:ext uri="{28A0092B-C50C-407E-A947-70E740481C1C}">
                <a14:useLocalDpi xmlns:a14="http://schemas.microsoft.com/office/drawing/2010/main" val="0"/>
              </a:ext>
            </a:extLst>
          </a:blip>
          <a:srcRect t="43858" r="14300"/>
          <a:stretch>
            <a:fillRect/>
          </a:stretch>
        </p:blipFill>
        <p:spPr>
          <a:xfrm>
            <a:off x="10047183" y="-37932"/>
            <a:ext cx="2144817" cy="1105751"/>
          </a:xfrm>
          <a:prstGeom prst="rect">
            <a:avLst/>
          </a:prstGeom>
        </p:spPr>
      </p:pic>
      <p:pic>
        <p:nvPicPr>
          <p:cNvPr id="69" name="图片 68"/>
          <p:cNvPicPr>
            <a:picLocks noChangeAspect="1"/>
          </p:cNvPicPr>
          <p:nvPr userDrawn="1"/>
        </p:nvPicPr>
        <p:blipFill rotWithShape="1">
          <a:blip r:embed="rId5" cstate="print">
            <a:extLst>
              <a:ext uri="{28A0092B-C50C-407E-A947-70E740481C1C}">
                <a14:useLocalDpi xmlns:a14="http://schemas.microsoft.com/office/drawing/2010/main" val="0"/>
              </a:ext>
            </a:extLst>
          </a:blip>
          <a:srcRect t="48920" b="1"/>
          <a:stretch>
            <a:fillRect/>
          </a:stretch>
        </p:blipFill>
        <p:spPr>
          <a:xfrm>
            <a:off x="-331576" y="-3249"/>
            <a:ext cx="2349280" cy="907049"/>
          </a:xfrm>
          <a:prstGeom prst="rect">
            <a:avLst/>
          </a:prstGeom>
        </p:spPr>
      </p:pic>
      <p:pic>
        <p:nvPicPr>
          <p:cNvPr id="71" name="图片 70"/>
          <p:cNvPicPr>
            <a:picLocks noChangeAspect="1"/>
          </p:cNvPicPr>
          <p:nvPr userDrawn="1"/>
        </p:nvPicPr>
        <p:blipFill rotWithShape="1">
          <a:blip r:embed="rId6" cstate="print">
            <a:extLst>
              <a:ext uri="{28A0092B-C50C-407E-A947-70E740481C1C}">
                <a14:useLocalDpi xmlns:a14="http://schemas.microsoft.com/office/drawing/2010/main" val="0"/>
              </a:ext>
            </a:extLst>
          </a:blip>
          <a:srcRect b="45326"/>
          <a:stretch>
            <a:fillRect/>
          </a:stretch>
        </p:blipFill>
        <p:spPr>
          <a:xfrm>
            <a:off x="10179376" y="5849077"/>
            <a:ext cx="2057018" cy="982969"/>
          </a:xfrm>
          <a:prstGeom prst="rect">
            <a:avLst/>
          </a:prstGeom>
        </p:spPr>
      </p:pic>
      <p:pic>
        <p:nvPicPr>
          <p:cNvPr id="72" name="图片 71"/>
          <p:cNvPicPr>
            <a:picLocks noChangeAspect="1"/>
          </p:cNvPicPr>
          <p:nvPr userDrawn="1"/>
        </p:nvPicPr>
        <p:blipFill rotWithShape="1">
          <a:blip r:embed="rId4" cstate="print">
            <a:extLst>
              <a:ext uri="{28A0092B-C50C-407E-A947-70E740481C1C}">
                <a14:useLocalDpi xmlns:a14="http://schemas.microsoft.com/office/drawing/2010/main" val="0"/>
              </a:ext>
            </a:extLst>
          </a:blip>
          <a:srcRect t="43858" r="14300"/>
          <a:stretch>
            <a:fillRect/>
          </a:stretch>
        </p:blipFill>
        <p:spPr>
          <a:xfrm rot="10800000">
            <a:off x="5373" y="5753864"/>
            <a:ext cx="2144817" cy="1105751"/>
          </a:xfrm>
          <a:prstGeom prst="rect">
            <a:avLst/>
          </a:prstGeom>
        </p:spPr>
      </p:pic>
      <p:pic>
        <p:nvPicPr>
          <p:cNvPr id="73" name="图片 72"/>
          <p:cNvPicPr>
            <a:picLocks noChangeAspect="1"/>
          </p:cNvPicPr>
          <p:nvPr userDrawn="1"/>
        </p:nvPicPr>
        <p:blipFill rotWithShape="1">
          <a:blip r:embed="rId7" cstate="print">
            <a:extLst>
              <a:ext uri="{28A0092B-C50C-407E-A947-70E740481C1C}">
                <a14:useLocalDpi xmlns:a14="http://schemas.microsoft.com/office/drawing/2010/main" val="0"/>
              </a:ext>
            </a:extLst>
          </a:blip>
          <a:srcRect l="26918"/>
          <a:stretch>
            <a:fillRect/>
          </a:stretch>
        </p:blipFill>
        <p:spPr>
          <a:xfrm flipH="1">
            <a:off x="11184775" y="1993220"/>
            <a:ext cx="1007225" cy="2391073"/>
          </a:xfrm>
          <a:prstGeom prst="rect">
            <a:avLst/>
          </a:prstGeom>
        </p:spPr>
      </p:pic>
      <p:pic>
        <p:nvPicPr>
          <p:cNvPr id="74" name="图片 73"/>
          <p:cNvPicPr>
            <a:picLocks noChangeAspect="1"/>
          </p:cNvPicPr>
          <p:nvPr userDrawn="1"/>
        </p:nvPicPr>
        <p:blipFill rotWithShape="1">
          <a:blip r:embed="rId8" cstate="print">
            <a:extLst>
              <a:ext uri="{28A0092B-C50C-407E-A947-70E740481C1C}">
                <a14:useLocalDpi xmlns:a14="http://schemas.microsoft.com/office/drawing/2010/main" val="0"/>
              </a:ext>
            </a:extLst>
          </a:blip>
          <a:srcRect/>
          <a:stretch>
            <a:fillRect/>
          </a:stretch>
        </p:blipFill>
        <p:spPr>
          <a:xfrm>
            <a:off x="0" y="451606"/>
            <a:ext cx="1342567" cy="1909068"/>
          </a:xfrm>
          <a:prstGeom prst="rect">
            <a:avLst/>
          </a:prstGeom>
        </p:spPr>
      </p:pic>
      <p:sp>
        <p:nvSpPr>
          <p:cNvPr id="77" name="文本框 76"/>
          <p:cNvSpPr txBox="1"/>
          <p:nvPr userDrawn="1"/>
        </p:nvSpPr>
        <p:spPr>
          <a:xfrm>
            <a:off x="1583859" y="4392517"/>
            <a:ext cx="7297081" cy="36830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zh-CN" altLang="en-US" b="1">
                <a:solidFill>
                  <a:srgbClr val="FDF6EE"/>
                </a:solidFill>
                <a:cs typeface="+mn-ea"/>
                <a:sym typeface="+mn-lt"/>
              </a:rPr>
              <a:t>更多精品</a:t>
            </a:r>
            <a:r>
              <a:rPr lang="en-US" altLang="zh-CN" b="1">
                <a:solidFill>
                  <a:srgbClr val="FDF6EE"/>
                </a:solidFill>
                <a:cs typeface="+mn-ea"/>
                <a:sym typeface="+mn-lt"/>
              </a:rPr>
              <a:t>PPT</a:t>
            </a:r>
            <a:r>
              <a:rPr lang="zh-CN" altLang="en-US" b="1">
                <a:solidFill>
                  <a:srgbClr val="FDF6EE"/>
                </a:solidFill>
                <a:cs typeface="+mn-ea"/>
                <a:sym typeface="+mn-lt"/>
              </a:rPr>
              <a:t>模板：</a:t>
            </a:r>
            <a:r>
              <a:rPr lang="en-US" altLang="zh-CN" b="1">
                <a:solidFill>
                  <a:srgbClr val="FDF6EE"/>
                </a:solidFill>
                <a:cs typeface="+mn-ea"/>
                <a:sym typeface="+mn-lt"/>
              </a:rPr>
              <a:t>http://www.kakappt.com/ppt/</a:t>
            </a:r>
            <a:endParaRPr lang="en-US" altLang="zh-CN" b="1" dirty="0">
              <a:solidFill>
                <a:srgbClr val="FDF6EE"/>
              </a:solidFill>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circle(out)">
                                          <p:cBhvr>
                                            <p:cTn id="7" dur="1000"/>
                                            <p:tgtEl>
                                              <p:spTgt spid="68"/>
                                            </p:tgtEl>
                                          </p:cBhvr>
                                        </p:animEffect>
                                      </p:childTnLst>
                                    </p:cTn>
                                  </p:par>
                                  <p:par>
                                    <p:cTn id="8" presetID="6" presetClass="entr" presetSubtype="32"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circle(out)">
                                          <p:cBhvr>
                                            <p:cTn id="10" dur="1000"/>
                                            <p:tgtEl>
                                              <p:spTgt spid="69"/>
                                            </p:tgtEl>
                                          </p:cBhvr>
                                        </p:animEffect>
                                      </p:childTnLst>
                                    </p:cTn>
                                  </p:par>
                                  <p:par>
                                    <p:cTn id="11" presetID="2" presetClass="entr" presetSubtype="4" fill="hold" nodeType="withEffect" p14:presetBounceEnd="55000">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14:bounceEnd="55000">
                                          <p:cBhvr additive="base">
                                            <p:cTn id="13" dur="1000" fill="hold"/>
                                            <p:tgtEl>
                                              <p:spTgt spid="71"/>
                                            </p:tgtEl>
                                            <p:attrNameLst>
                                              <p:attrName>ppt_x</p:attrName>
                                            </p:attrNameLst>
                                          </p:cBhvr>
                                          <p:tavLst>
                                            <p:tav tm="0">
                                              <p:val>
                                                <p:strVal val="#ppt_x"/>
                                              </p:val>
                                            </p:tav>
                                            <p:tav tm="100000">
                                              <p:val>
                                                <p:strVal val="#ppt_x"/>
                                              </p:val>
                                            </p:tav>
                                          </p:tavLst>
                                        </p:anim>
                                        <p:anim calcmode="lin" valueType="num" p14:bounceEnd="55000">
                                          <p:cBhvr additive="base">
                                            <p:cTn id="14" dur="1000" fill="hold"/>
                                            <p:tgtEl>
                                              <p:spTgt spid="71"/>
                                            </p:tgtEl>
                                            <p:attrNameLst>
                                              <p:attrName>ppt_y</p:attrName>
                                            </p:attrNameLst>
                                          </p:cBhvr>
                                          <p:tavLst>
                                            <p:tav tm="0">
                                              <p:val>
                                                <p:strVal val="1+#ppt_h/2"/>
                                              </p:val>
                                            </p:tav>
                                            <p:tav tm="100000">
                                              <p:val>
                                                <p:strVal val="#ppt_y"/>
                                              </p:val>
                                            </p:tav>
                                          </p:tavLst>
                                        </p:anim>
                                      </p:childTnLst>
                                    </p:cTn>
                                  </p:par>
                                  <p:par>
                                    <p:cTn id="15" presetID="6" presetClass="entr" presetSubtype="32"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circle(out)">
                                          <p:cBhvr>
                                            <p:cTn id="17" dur="1000"/>
                                            <p:tgtEl>
                                              <p:spTgt spid="72"/>
                                            </p:tgtEl>
                                          </p:cBhvr>
                                        </p:animEffect>
                                      </p:childTnLst>
                                    </p:cTn>
                                  </p:par>
                                  <p:par>
                                    <p:cTn id="18" presetID="2" presetClass="entr" presetSubtype="2" fill="hold" nodeType="withEffect" p14:presetBounceEnd="55000">
                                      <p:stCondLst>
                                        <p:cond delay="0"/>
                                      </p:stCondLst>
                                      <p:childTnLst>
                                        <p:set>
                                          <p:cBhvr>
                                            <p:cTn id="19" dur="1" fill="hold">
                                              <p:stCondLst>
                                                <p:cond delay="0"/>
                                              </p:stCondLst>
                                            </p:cTn>
                                            <p:tgtEl>
                                              <p:spTgt spid="73"/>
                                            </p:tgtEl>
                                            <p:attrNameLst>
                                              <p:attrName>style.visibility</p:attrName>
                                            </p:attrNameLst>
                                          </p:cBhvr>
                                          <p:to>
                                            <p:strVal val="visible"/>
                                          </p:to>
                                        </p:set>
                                        <p:anim calcmode="lin" valueType="num" p14:bounceEnd="55000">
                                          <p:cBhvr additive="base">
                                            <p:cTn id="20" dur="1000" fill="hold"/>
                                            <p:tgtEl>
                                              <p:spTgt spid="73"/>
                                            </p:tgtEl>
                                            <p:attrNameLst>
                                              <p:attrName>ppt_x</p:attrName>
                                            </p:attrNameLst>
                                          </p:cBhvr>
                                          <p:tavLst>
                                            <p:tav tm="0">
                                              <p:val>
                                                <p:strVal val="1+#ppt_w/2"/>
                                              </p:val>
                                            </p:tav>
                                            <p:tav tm="100000">
                                              <p:val>
                                                <p:strVal val="#ppt_x"/>
                                              </p:val>
                                            </p:tav>
                                          </p:tavLst>
                                        </p:anim>
                                        <p:anim calcmode="lin" valueType="num" p14:bounceEnd="55000">
                                          <p:cBhvr additive="base">
                                            <p:cTn id="21" dur="1000" fill="hold"/>
                                            <p:tgtEl>
                                              <p:spTgt spid="73"/>
                                            </p:tgtEl>
                                            <p:attrNameLst>
                                              <p:attrName>ppt_y</p:attrName>
                                            </p:attrNameLst>
                                          </p:cBhvr>
                                          <p:tavLst>
                                            <p:tav tm="0">
                                              <p:val>
                                                <p:strVal val="#ppt_y"/>
                                              </p:val>
                                            </p:tav>
                                            <p:tav tm="100000">
                                              <p:val>
                                                <p:strVal val="#ppt_y"/>
                                              </p:val>
                                            </p:tav>
                                          </p:tavLst>
                                        </p:anim>
                                      </p:childTnLst>
                                    </p:cTn>
                                  </p:par>
                                  <p:par>
                                    <p:cTn id="22" presetID="2" presetClass="entr" presetSubtype="9" fill="hold" nodeType="withEffect" p14:presetBounceEnd="55000">
                                      <p:stCondLst>
                                        <p:cond delay="0"/>
                                      </p:stCondLst>
                                      <p:childTnLst>
                                        <p:set>
                                          <p:cBhvr>
                                            <p:cTn id="23" dur="1" fill="hold">
                                              <p:stCondLst>
                                                <p:cond delay="0"/>
                                              </p:stCondLst>
                                            </p:cTn>
                                            <p:tgtEl>
                                              <p:spTgt spid="74"/>
                                            </p:tgtEl>
                                            <p:attrNameLst>
                                              <p:attrName>style.visibility</p:attrName>
                                            </p:attrNameLst>
                                          </p:cBhvr>
                                          <p:to>
                                            <p:strVal val="visible"/>
                                          </p:to>
                                        </p:set>
                                        <p:anim calcmode="lin" valueType="num" p14:bounceEnd="55000">
                                          <p:cBhvr additive="base">
                                            <p:cTn id="24" dur="1000" fill="hold"/>
                                            <p:tgtEl>
                                              <p:spTgt spid="74"/>
                                            </p:tgtEl>
                                            <p:attrNameLst>
                                              <p:attrName>ppt_x</p:attrName>
                                            </p:attrNameLst>
                                          </p:cBhvr>
                                          <p:tavLst>
                                            <p:tav tm="0">
                                              <p:val>
                                                <p:strVal val="0-#ppt_w/2"/>
                                              </p:val>
                                            </p:tav>
                                            <p:tav tm="100000">
                                              <p:val>
                                                <p:strVal val="#ppt_x"/>
                                              </p:val>
                                            </p:tav>
                                          </p:tavLst>
                                        </p:anim>
                                        <p:anim calcmode="lin" valueType="num" p14:bounceEnd="55000">
                                          <p:cBhvr additive="base">
                                            <p:cTn id="25" dur="1000" fill="hold"/>
                                            <p:tgtEl>
                                              <p:spTgt spid="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circle(out)">
                                          <p:cBhvr>
                                            <p:cTn id="7" dur="1000"/>
                                            <p:tgtEl>
                                              <p:spTgt spid="68"/>
                                            </p:tgtEl>
                                          </p:cBhvr>
                                        </p:animEffect>
                                      </p:childTnLst>
                                    </p:cTn>
                                  </p:par>
                                  <p:par>
                                    <p:cTn id="8" presetID="6" presetClass="entr" presetSubtype="32"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circle(out)">
                                          <p:cBhvr>
                                            <p:cTn id="10" dur="1000"/>
                                            <p:tgtEl>
                                              <p:spTgt spid="69"/>
                                            </p:tgtEl>
                                          </p:cBhvr>
                                        </p:animEffect>
                                      </p:childTnLst>
                                    </p:cTn>
                                  </p:par>
                                  <p:par>
                                    <p:cTn id="11" presetID="2" presetClass="entr" presetSubtype="4"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additive="base">
                                            <p:cTn id="13" dur="1000" fill="hold"/>
                                            <p:tgtEl>
                                              <p:spTgt spid="71"/>
                                            </p:tgtEl>
                                            <p:attrNameLst>
                                              <p:attrName>ppt_x</p:attrName>
                                            </p:attrNameLst>
                                          </p:cBhvr>
                                          <p:tavLst>
                                            <p:tav tm="0">
                                              <p:val>
                                                <p:strVal val="#ppt_x"/>
                                              </p:val>
                                            </p:tav>
                                            <p:tav tm="100000">
                                              <p:val>
                                                <p:strVal val="#ppt_x"/>
                                              </p:val>
                                            </p:tav>
                                          </p:tavLst>
                                        </p:anim>
                                        <p:anim calcmode="lin" valueType="num">
                                          <p:cBhvr additive="base">
                                            <p:cTn id="14" dur="1000" fill="hold"/>
                                            <p:tgtEl>
                                              <p:spTgt spid="71"/>
                                            </p:tgtEl>
                                            <p:attrNameLst>
                                              <p:attrName>ppt_y</p:attrName>
                                            </p:attrNameLst>
                                          </p:cBhvr>
                                          <p:tavLst>
                                            <p:tav tm="0">
                                              <p:val>
                                                <p:strVal val="1+#ppt_h/2"/>
                                              </p:val>
                                            </p:tav>
                                            <p:tav tm="100000">
                                              <p:val>
                                                <p:strVal val="#ppt_y"/>
                                              </p:val>
                                            </p:tav>
                                          </p:tavLst>
                                        </p:anim>
                                      </p:childTnLst>
                                    </p:cTn>
                                  </p:par>
                                  <p:par>
                                    <p:cTn id="15" presetID="6" presetClass="entr" presetSubtype="32"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circle(out)">
                                          <p:cBhvr>
                                            <p:cTn id="17" dur="1000"/>
                                            <p:tgtEl>
                                              <p:spTgt spid="72"/>
                                            </p:tgtEl>
                                          </p:cBhvr>
                                        </p:animEffect>
                                      </p:childTnLst>
                                    </p:cTn>
                                  </p:par>
                                  <p:par>
                                    <p:cTn id="18" presetID="2" presetClass="entr" presetSubtype="2" fill="hold" nodeType="withEffect">
                                      <p:stCondLst>
                                        <p:cond delay="0"/>
                                      </p:stCondLst>
                                      <p:childTnLst>
                                        <p:set>
                                          <p:cBhvr>
                                            <p:cTn id="19" dur="1" fill="hold">
                                              <p:stCondLst>
                                                <p:cond delay="0"/>
                                              </p:stCondLst>
                                            </p:cTn>
                                            <p:tgtEl>
                                              <p:spTgt spid="73"/>
                                            </p:tgtEl>
                                            <p:attrNameLst>
                                              <p:attrName>style.visibility</p:attrName>
                                            </p:attrNameLst>
                                          </p:cBhvr>
                                          <p:to>
                                            <p:strVal val="visible"/>
                                          </p:to>
                                        </p:set>
                                        <p:anim calcmode="lin" valueType="num">
                                          <p:cBhvr additive="base">
                                            <p:cTn id="20" dur="1000" fill="hold"/>
                                            <p:tgtEl>
                                              <p:spTgt spid="73"/>
                                            </p:tgtEl>
                                            <p:attrNameLst>
                                              <p:attrName>ppt_x</p:attrName>
                                            </p:attrNameLst>
                                          </p:cBhvr>
                                          <p:tavLst>
                                            <p:tav tm="0">
                                              <p:val>
                                                <p:strVal val="1+#ppt_w/2"/>
                                              </p:val>
                                            </p:tav>
                                            <p:tav tm="100000">
                                              <p:val>
                                                <p:strVal val="#ppt_x"/>
                                              </p:val>
                                            </p:tav>
                                          </p:tavLst>
                                        </p:anim>
                                        <p:anim calcmode="lin" valueType="num">
                                          <p:cBhvr additive="base">
                                            <p:cTn id="21" dur="1000" fill="hold"/>
                                            <p:tgtEl>
                                              <p:spTgt spid="73"/>
                                            </p:tgtEl>
                                            <p:attrNameLst>
                                              <p:attrName>ppt_y</p:attrName>
                                            </p:attrNameLst>
                                          </p:cBhvr>
                                          <p:tavLst>
                                            <p:tav tm="0">
                                              <p:val>
                                                <p:strVal val="#ppt_y"/>
                                              </p:val>
                                            </p:tav>
                                            <p:tav tm="100000">
                                              <p:val>
                                                <p:strVal val="#ppt_y"/>
                                              </p:val>
                                            </p:tav>
                                          </p:tavLst>
                                        </p:anim>
                                      </p:childTnLst>
                                    </p:cTn>
                                  </p:par>
                                  <p:par>
                                    <p:cTn id="22" presetID="2" presetClass="entr" presetSubtype="9" fill="hold" nodeType="withEffect">
                                      <p:stCondLst>
                                        <p:cond delay="0"/>
                                      </p:stCondLst>
                                      <p:childTnLst>
                                        <p:set>
                                          <p:cBhvr>
                                            <p:cTn id="23" dur="1" fill="hold">
                                              <p:stCondLst>
                                                <p:cond delay="0"/>
                                              </p:stCondLst>
                                            </p:cTn>
                                            <p:tgtEl>
                                              <p:spTgt spid="74"/>
                                            </p:tgtEl>
                                            <p:attrNameLst>
                                              <p:attrName>style.visibility</p:attrName>
                                            </p:attrNameLst>
                                          </p:cBhvr>
                                          <p:to>
                                            <p:strVal val="visible"/>
                                          </p:to>
                                        </p:set>
                                        <p:anim calcmode="lin" valueType="num">
                                          <p:cBhvr additive="base">
                                            <p:cTn id="24" dur="1000" fill="hold"/>
                                            <p:tgtEl>
                                              <p:spTgt spid="74"/>
                                            </p:tgtEl>
                                            <p:attrNameLst>
                                              <p:attrName>ppt_x</p:attrName>
                                            </p:attrNameLst>
                                          </p:cBhvr>
                                          <p:tavLst>
                                            <p:tav tm="0">
                                              <p:val>
                                                <p:strVal val="0-#ppt_w/2"/>
                                              </p:val>
                                            </p:tav>
                                            <p:tav tm="100000">
                                              <p:val>
                                                <p:strVal val="#ppt_x"/>
                                              </p:val>
                                            </p:tav>
                                          </p:tavLst>
                                        </p:anim>
                                        <p:anim calcmode="lin" valueType="num">
                                          <p:cBhvr additive="base">
                                            <p:cTn id="25" dur="1000" fill="hold"/>
                                            <p:tgtEl>
                                              <p:spTgt spid="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6508E53-6428-4C11-8034-D114F3CDF59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2F9C6F-80C6-4A58-AEAF-F8DC28D6EDC5}" type="slidenum">
              <a:rPr lang="zh-CN" altLang="en-US" smtClean="0"/>
            </a:fld>
            <a:endParaRPr lang="zh-CN" altLang="en-US"/>
          </a:p>
        </p:txBody>
      </p:sp>
    </p:spTree>
  </p:cSld>
  <p:clrMapOvr>
    <a:masterClrMapping/>
  </p:clrMapOvr>
  <p:transition spd="slow" advTm="2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A6508E53-6428-4C11-8034-D114F3CDF59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2F9C6F-80C6-4A58-AEAF-F8DC28D6EDC5}" type="slidenum">
              <a:rPr lang="zh-CN" altLang="en-US" smtClean="0"/>
            </a:fld>
            <a:endParaRPr lang="zh-CN" altLang="en-US"/>
          </a:p>
        </p:txBody>
      </p:sp>
    </p:spTree>
  </p:cSld>
  <p:clrMapOvr>
    <a:masterClrMapping/>
  </p:clrMapOvr>
  <p:transition spd="slow" advTm="2000">
    <p:push dir="u"/>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9.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cstate="print">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A52FB6-38BE-4B60-AA4E-2443035142E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983704-82A6-4691-8414-6E4BB8C67D5B}" type="slidenum">
              <a:rPr lang="zh-CN" altLang="en-US" smtClean="0"/>
            </a:fld>
            <a:endParaRPr lang="zh-CN" altLang="en-US"/>
          </a:p>
        </p:txBody>
      </p:sp>
      <p:sp>
        <p:nvSpPr>
          <p:cNvPr id="10" name="文本框 9"/>
          <p:cNvSpPr txBox="1"/>
          <p:nvPr userDrawn="1"/>
        </p:nvSpPr>
        <p:spPr>
          <a:xfrm>
            <a:off x="1" y="0"/>
            <a:ext cx="12192000" cy="6858000"/>
          </a:xfrm>
          <a:prstGeom prst="rect">
            <a:avLst/>
          </a:prstGeom>
          <a:solidFill>
            <a:srgbClr val="FDF6EE"/>
          </a:solidFill>
        </p:spPr>
        <p:txBody>
          <a:bodyPr wrap="square" rtlCol="0">
            <a:spAutoFit/>
          </a:bodyPr>
          <a:lstStyle/>
          <a:p>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10.png"/><Relationship Id="rId3" Type="http://schemas.microsoft.com/office/2007/relationships/media" Target="../media/media1.mp3"/><Relationship Id="rId2" Type="http://schemas.openxmlformats.org/officeDocument/2006/relationships/audio" Target="NULL" TargetMode="Externa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18.png"/><Relationship Id="rId2" Type="http://schemas.microsoft.com/office/2007/relationships/hdphoto" Target="../media/image17.wdp"/><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云形 1"/>
          <p:cNvSpPr/>
          <p:nvPr/>
        </p:nvSpPr>
        <p:spPr>
          <a:xfrm rot="187034">
            <a:off x="2599812" y="2048190"/>
            <a:ext cx="6970877" cy="2913664"/>
          </a:xfrm>
          <a:prstGeom prst="cloud">
            <a:avLst/>
          </a:prstGeom>
          <a:solidFill>
            <a:srgbClr val="90C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imes New Roman" panose="02020603050405020304" pitchFamily="18" charset="0"/>
              <a:ea typeface="宋体" panose="02010600030101010101" pitchFamily="2" charset="-122"/>
              <a:cs typeface="Times New Roman" panose="02020603050405020304" pitchFamily="18" charset="0"/>
              <a:sym typeface="+mn-lt"/>
            </a:endParaRPr>
          </a:p>
        </p:txBody>
      </p:sp>
      <p:sp>
        <p:nvSpPr>
          <p:cNvPr id="3" name="文本框 2"/>
          <p:cNvSpPr txBox="1"/>
          <p:nvPr/>
        </p:nvSpPr>
        <p:spPr>
          <a:xfrm>
            <a:off x="2946502" y="2963109"/>
            <a:ext cx="6518674" cy="830997"/>
          </a:xfrm>
          <a:prstGeom prst="rect">
            <a:avLst/>
          </a:prstGeom>
          <a:noFill/>
        </p:spPr>
        <p:txBody>
          <a:bodyPr wrap="square" rtlCol="0">
            <a:spAutoFit/>
          </a:bodyPr>
          <a:lstStyle/>
          <a:p>
            <a:pPr algn="ctr"/>
            <a:r>
              <a:rPr lang="en-US" altLang="zh-CN" sz="4800" b="1" dirty="0">
                <a:solidFill>
                  <a:schemeClr val="bg2">
                    <a:lumMod val="25000"/>
                  </a:schemeClr>
                </a:solidFill>
                <a:latin typeface="Times New Roman" panose="02020603050405020304" pitchFamily="18" charset="0"/>
                <a:ea typeface="宋体" panose="02010600030101010101" pitchFamily="2" charset="-122"/>
                <a:cs typeface="Times New Roman" panose="02020603050405020304" pitchFamily="18" charset="0"/>
                <a:sym typeface="+mn-lt"/>
              </a:rPr>
              <a:t>Continuation Writing</a:t>
            </a:r>
            <a:endParaRPr lang="zh-CN" altLang="en-US" sz="4800" b="1" dirty="0">
              <a:solidFill>
                <a:schemeClr val="bg2">
                  <a:lumMod val="25000"/>
                </a:schemeClr>
              </a:solidFill>
              <a:latin typeface="Times New Roman" panose="02020603050405020304" pitchFamily="18" charset="0"/>
              <a:ea typeface="宋体" panose="02010600030101010101" pitchFamily="2" charset="-122"/>
              <a:cs typeface="Times New Roman" panose="02020603050405020304" pitchFamily="18" charset="0"/>
              <a:sym typeface="+mn-lt"/>
            </a:endParaRPr>
          </a:p>
        </p:txBody>
      </p:sp>
      <p:sp>
        <p:nvSpPr>
          <p:cNvPr id="27" name="TextBox 11"/>
          <p:cNvSpPr txBox="1"/>
          <p:nvPr/>
        </p:nvSpPr>
        <p:spPr>
          <a:xfrm>
            <a:off x="3789799" y="1060577"/>
            <a:ext cx="4690387" cy="521970"/>
          </a:xfrm>
          <a:prstGeom prst="rect">
            <a:avLst/>
          </a:prstGeom>
          <a:noFill/>
        </p:spPr>
        <p:txBody>
          <a:bodyPr wrap="square" rtlCol="0">
            <a:spAutoFit/>
          </a:bodyPr>
          <a:lstStyle/>
          <a:p>
            <a:pPr algn="ctr"/>
            <a:r>
              <a:rPr lang="zh-CN" altLang="zh-CN" sz="2800" b="1" dirty="0">
                <a:solidFill>
                  <a:srgbClr val="B89966"/>
                </a:solidFill>
                <a:latin typeface="Times New Roman" panose="02020603050405020304" pitchFamily="18" charset="0"/>
                <a:ea typeface="宋体" panose="02010600030101010101" pitchFamily="2" charset="-122"/>
                <a:cs typeface="Times New Roman" panose="02020603050405020304" pitchFamily="18" charset="0"/>
                <a:sym typeface="+mn-lt"/>
              </a:rPr>
              <a:t>八省续写</a:t>
            </a:r>
            <a:endParaRPr lang="zh-CN" altLang="zh-CN" sz="2800" b="1" dirty="0">
              <a:solidFill>
                <a:srgbClr val="B89966"/>
              </a:solidFill>
              <a:latin typeface="Times New Roman" panose="02020603050405020304" pitchFamily="18" charset="0"/>
              <a:ea typeface="宋体" panose="02010600030101010101" pitchFamily="2" charset="-122"/>
              <a:cs typeface="Times New Roman" panose="02020603050405020304" pitchFamily="18" charset="0"/>
              <a:sym typeface="+mn-lt"/>
            </a:endParaRPr>
          </a:p>
        </p:txBody>
      </p:sp>
      <p:sp>
        <p:nvSpPr>
          <p:cNvPr id="28" name="燕尾形 64"/>
          <p:cNvSpPr/>
          <p:nvPr>
            <p:custDataLst>
              <p:tags r:id="rId1"/>
            </p:custDataLst>
          </p:nvPr>
        </p:nvSpPr>
        <p:spPr>
          <a:xfrm rot="10800000">
            <a:off x="3565614" y="1537631"/>
            <a:ext cx="501171" cy="301215"/>
          </a:xfrm>
          <a:prstGeom prst="chevron">
            <a:avLst/>
          </a:prstGeom>
          <a:solidFill>
            <a:srgbClr val="FCD2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2500"/>
          </a:bodyPr>
          <a:lstStyle/>
          <a:p>
            <a:pPr algn="ctr">
              <a:defRPr/>
            </a:pPr>
            <a:endPar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lt"/>
            </a:endParaRPr>
          </a:p>
        </p:txBody>
      </p:sp>
      <p:pic>
        <p:nvPicPr>
          <p:cNvPr id="33" name="团子大家族-iw ix-1769781190-0">
            <a:hlinkClick r:id="" action="ppaction://media"/>
          </p:cNvPr>
          <p:cNvPicPr>
            <a:picLocks noChangeAspect="1"/>
          </p:cNvPicPr>
          <p:nvPr>
            <a:audioFile r:link="rId2"/>
            <p:extLst>
              <p:ext uri="{DAA4B4D4-6D71-4841-9C94-3DE7FCFB9230}">
                <p14:media xmlns:p14="http://schemas.microsoft.com/office/powerpoint/2010/main" r:embed="rId3">
                  <p14:trim st="23000.000000"/>
                  <p14:fade in="250.000000" out="500.000000"/>
                </p14:media>
              </p:ext>
            </p:extLst>
          </p:nvPr>
        </p:nvPicPr>
        <p:blipFill>
          <a:blip r:embed="rId4" cstate="print"/>
          <a:stretch>
            <a:fillRect/>
          </a:stretch>
        </p:blipFill>
        <p:spPr>
          <a:xfrm>
            <a:off x="-853045" y="2197278"/>
            <a:ext cx="487363" cy="48736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par>
                          <p:cTn id="11" fill="hold">
                            <p:stCondLst>
                              <p:cond delay="29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7"/>
                                        </p:tgtEl>
                                        <p:attrNameLst>
                                          <p:attrName>ppt_y</p:attrName>
                                        </p:attrNameLst>
                                      </p:cBhvr>
                                      <p:tavLst>
                                        <p:tav tm="0">
                                          <p:val>
                                            <p:strVal val="#ppt_y"/>
                                          </p:val>
                                        </p:tav>
                                        <p:tav tm="100000">
                                          <p:val>
                                            <p:strVal val="#ppt_y"/>
                                          </p:val>
                                        </p:tav>
                                      </p:tavLst>
                                    </p:anim>
                                    <p:anim calcmode="lin" valueType="num">
                                      <p:cBhvr>
                                        <p:cTn id="16"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7"/>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right)">
                                      <p:cBhvr>
                                        <p:cTn id="21" dur="500"/>
                                        <p:tgtEl>
                                          <p:spTgt spid="28"/>
                                        </p:tgtEl>
                                      </p:cBhvr>
                                    </p:animEffect>
                                  </p:childTnLst>
                                </p:cTn>
                              </p:par>
                              <p:par>
                                <p:cTn id="22" presetID="26" presetClass="emph" presetSubtype="0" fill="hold" grpId="1" nodeType="withEffect">
                                  <p:stCondLst>
                                    <p:cond delay="0"/>
                                  </p:stCondLst>
                                  <p:childTnLst>
                                    <p:animEffect transition="out" filter="fade">
                                      <p:cBhvr>
                                        <p:cTn id="23" dur="500" tmFilter="0, 0; .2, .5; .8, .5; 1, 0"/>
                                        <p:tgtEl>
                                          <p:spTgt spid="28"/>
                                        </p:tgtEl>
                                      </p:cBhvr>
                                    </p:animEffect>
                                    <p:animScale>
                                      <p:cBhvr>
                                        <p:cTn id="24"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5" repeatCount="indefinite" fill="hold" display="0">
                  <p:stCondLst>
                    <p:cond delay="indefinite"/>
                  </p:stCondLst>
                  <p:endCondLst>
                    <p:cond evt="onStopAudio" delay="0">
                      <p:tgtEl>
                        <p:sldTgt/>
                      </p:tgtEl>
                    </p:cond>
                  </p:endCondLst>
                </p:cTn>
                <p:tgtEl>
                  <p:spTgt spid="33"/>
                </p:tgtEl>
              </p:cMediaNode>
            </p:audio>
          </p:childTnLst>
        </p:cTn>
      </p:par>
    </p:tnLst>
    <p:bldLst>
      <p:bldP spid="3" grpId="0"/>
      <p:bldP spid="27" grpId="0"/>
      <p:bldP spid="28" grpId="0" animBg="1"/>
      <p:bldP spid="28"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7310" y="113030"/>
            <a:ext cx="12326620" cy="6744970"/>
          </a:xfrm>
        </p:spPr>
        <p:txBody>
          <a:bodyPr>
            <a:noAutofit/>
          </a:bodyPr>
          <a:p>
            <a:pPr indent="0" algn="just" fontAlgn="auto">
              <a:lnSpc>
                <a:spcPct val="100000"/>
              </a:lnSpc>
              <a:spcAft>
                <a:spcPts val="0"/>
              </a:spcAft>
              <a:buNone/>
            </a:pPr>
            <a:r>
              <a:rPr 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片段一</a:t>
            </a:r>
            <a:endParaRPr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304800" algn="just" fontAlgn="auto">
              <a:lnSpc>
                <a:spcPct val="100000"/>
              </a:lnSpc>
              <a:spcAft>
                <a:spcPts val="0"/>
              </a:spcAft>
            </a:pPr>
            <a:r>
              <a:rPr 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我骗她说吃了</a:t>
            </a:r>
            <a:endPar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304800" algn="just" fontAlgn="auto">
              <a:lnSpc>
                <a:spcPct val="100000"/>
              </a:lnSpc>
              <a:spcAft>
                <a:spcPts val="0"/>
              </a:spcAft>
            </a:pPr>
            <a:r>
              <a:rPr lang="en-US" altLang="zh-CN" sz="3600" b="1" kern="100" dirty="0">
                <a:solidFill>
                  <a:schemeClr val="accent5"/>
                </a:solidFill>
                <a:latin typeface="Times New Roman" panose="02020603050405020304" pitchFamily="18" charset="0"/>
                <a:ea typeface="宋体" panose="02010600030101010101" pitchFamily="2" charset="-122"/>
                <a:cs typeface="Times New Roman" panose="02020603050405020304" pitchFamily="18" charset="0"/>
                <a:sym typeface="+mn-ea"/>
              </a:rPr>
              <a:t>However</a:t>
            </a:r>
            <a:r>
              <a:rPr lang="en-US" altLang="zh-CN" sz="3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 with hesitation in my mind</a:t>
            </a: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6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thinking about the trouble I had brought to the family</a:t>
            </a: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600" b="1"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I told her I had.</a:t>
            </a:r>
            <a:endParaRPr lang="en-US" altLang="zh-CN" sz="3600" b="1"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indent="304800" algn="just" fontAlgn="auto">
              <a:lnSpc>
                <a:spcPct val="100000"/>
              </a:lnSpc>
              <a:spcAft>
                <a:spcPts val="0"/>
              </a:spcAft>
            </a:pP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肚子饿，叫了承认没吃饭。</a:t>
            </a:r>
            <a:endPar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304800" algn="just" fontAlgn="auto">
              <a:lnSpc>
                <a:spcPct val="100000"/>
              </a:lnSpc>
              <a:spcAft>
                <a:spcPts val="0"/>
              </a:spcAft>
            </a:pPr>
            <a:r>
              <a:rPr lang="en-US" altLang="zh-CN" sz="3600" b="1" kern="100" dirty="0">
                <a:solidFill>
                  <a:schemeClr val="accent5"/>
                </a:solidFill>
                <a:latin typeface="Times New Roman" panose="02020603050405020304" pitchFamily="18" charset="0"/>
                <a:ea typeface="宋体" panose="02010600030101010101" pitchFamily="2" charset="-122"/>
                <a:cs typeface="Times New Roman" panose="02020603050405020304" pitchFamily="18" charset="0"/>
                <a:sym typeface="+mn-ea"/>
              </a:rPr>
              <a:t>Suddenly</a:t>
            </a: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6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my rumbling stomach betraying me</a:t>
            </a: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600" b="1"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I had no choice but to admit I was starving</a:t>
            </a: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3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 with an awkward smile on my face</a:t>
            </a: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304800" algn="just" fontAlgn="auto">
              <a:lnSpc>
                <a:spcPct val="100000"/>
              </a:lnSpc>
              <a:spcAft>
                <a:spcPts val="0"/>
              </a:spcAft>
            </a:pPr>
            <a:endParaRPr lang="zh-CN" altLang="en-US" sz="3600">
              <a:sym typeface="+mn-ea"/>
            </a:endParaRPr>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278130"/>
            <a:ext cx="12326620" cy="6744970"/>
          </a:xfrm>
        </p:spPr>
        <p:txBody>
          <a:bodyPr>
            <a:noAutofit/>
          </a:bodyPr>
          <a:p>
            <a:pPr indent="0" algn="just" fontAlgn="auto">
              <a:lnSpc>
                <a:spcPct val="100000"/>
              </a:lnSpc>
              <a:spcAft>
                <a:spcPts val="0"/>
              </a:spcAft>
              <a:buNone/>
            </a:pP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片段二</a:t>
            </a:r>
            <a:endPar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just" fontAlgn="auto">
              <a:lnSpc>
                <a:spcPct val="100000"/>
              </a:lnSpc>
              <a:spcAft>
                <a:spcPts val="0"/>
              </a:spcAft>
              <a:buNone/>
            </a:pP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女孩去拿吃的给我</a:t>
            </a:r>
            <a:endPar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just" fontAlgn="auto">
              <a:lnSpc>
                <a:spcPct val="100000"/>
              </a:lnSpc>
              <a:spcAft>
                <a:spcPts val="0"/>
              </a:spcAft>
              <a:buNone/>
            </a:pP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Winking her eyes, she put her hands over her mouth and smiled. </a:t>
            </a:r>
            <a:r>
              <a:rPr lang="en-US" altLang="zh-CN" sz="3600" kern="100" dirty="0">
                <a:gradFill>
                  <a:gsLst>
                    <a:gs pos="0">
                      <a:srgbClr val="14CD68"/>
                    </a:gs>
                    <a:gs pos="100000">
                      <a:srgbClr val="0B6E38"/>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rPr>
              <a:t>A</a:t>
            </a:r>
            <a:r>
              <a:rPr lang="en-US" altLang="zh-CN" sz="36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sking me to wait for a while</a:t>
            </a: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3600" b="1"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she went back to her family</a:t>
            </a: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3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6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searching around their car</a:t>
            </a:r>
            <a:r>
              <a:rPr lang="en-US" altLang="zh-CN" sz="3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6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heading back towards me</a:t>
            </a:r>
            <a:r>
              <a:rPr lang="en-US" altLang="zh-CN" sz="3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 with a bottle of water, a chicken roll as well as some fruit  held in her hands</a:t>
            </a: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600" b="1" kern="1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At that moment</a:t>
            </a: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6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the girl failing to hold so many items</a:t>
            </a: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600" b="1"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her mother provided her with a small paper bag</a:t>
            </a: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6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talking to her in whispers</a:t>
            </a: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just" fontAlgn="auto">
              <a:lnSpc>
                <a:spcPct val="100000"/>
              </a:lnSpc>
              <a:spcAft>
                <a:spcPts val="0"/>
              </a:spcAft>
              <a:buNone/>
            </a:pPr>
            <a:endPar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just" fontAlgn="auto">
              <a:lnSpc>
                <a:spcPct val="100000"/>
              </a:lnSpc>
              <a:spcAft>
                <a:spcPts val="0"/>
              </a:spcAft>
              <a:buNone/>
            </a:pPr>
            <a:endParaRPr lang="en-US" altLang="zh-CN" sz="3600">
              <a:sym typeface="+mn-ea"/>
            </a:endParaRPr>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7310" y="635"/>
            <a:ext cx="12326620" cy="6857365"/>
          </a:xfrm>
        </p:spPr>
        <p:txBody>
          <a:bodyPr>
            <a:noAutofit/>
          </a:bodyPr>
          <a:p>
            <a:pPr indent="0" algn="just" fontAlgn="auto">
              <a:lnSpc>
                <a:spcPct val="100000"/>
              </a:lnSpc>
              <a:spcAft>
                <a:spcPts val="0"/>
              </a:spcAft>
              <a:buNone/>
            </a:pP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片段三</a:t>
            </a:r>
            <a:endPar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just" fontAlgn="auto">
              <a:lnSpc>
                <a:spcPct val="100000"/>
              </a:lnSpc>
              <a:spcAft>
                <a:spcPts val="0"/>
              </a:spcAft>
              <a:buNone/>
            </a:pP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告别</a:t>
            </a:r>
            <a:endPar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just" fontAlgn="auto">
              <a:lnSpc>
                <a:spcPct val="100000"/>
              </a:lnSpc>
              <a:spcAft>
                <a:spcPts val="0"/>
              </a:spcAft>
              <a:buNone/>
            </a:pPr>
            <a:r>
              <a:rPr lang="en-US" altLang="zh-CN" sz="3600" b="1" kern="1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Then</a:t>
            </a: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with joy and excitement full of her heart</a:t>
            </a: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600" b="1"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she ran to me</a:t>
            </a: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6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handing me the samll paper bag.</a:t>
            </a:r>
            <a:r>
              <a:rPr lang="en-US" altLang="zh-CN" sz="36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sym typeface="+mn-ea"/>
              </a:rPr>
              <a:t>When I took over the bag, she waved me good bye and wished me good luck.</a:t>
            </a:r>
            <a:endPar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just" fontAlgn="auto">
              <a:lnSpc>
                <a:spcPct val="100000"/>
              </a:lnSpc>
              <a:spcAft>
                <a:spcPts val="0"/>
              </a:spcAft>
              <a:buNone/>
            </a:pPr>
            <a:r>
              <a:rPr 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Para 2</a:t>
            </a: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3600" i="1" kern="100" dirty="0">
                <a:latin typeface="Times New Roman" panose="02020603050405020304" pitchFamily="18" charset="0"/>
                <a:ea typeface="宋体" panose="02010600030101010101" pitchFamily="2" charset="-122"/>
                <a:cs typeface="Times New Roman" panose="02020603050405020304" pitchFamily="18" charset="0"/>
                <a:sym typeface="+mn-ea"/>
              </a:rPr>
              <a:t>After they left, I got into my Jeep and opened the paper bag</a:t>
            </a: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endPar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just" fontAlgn="auto">
              <a:lnSpc>
                <a:spcPct val="100000"/>
              </a:lnSpc>
              <a:spcAft>
                <a:spcPts val="0"/>
              </a:spcAft>
              <a:buNone/>
            </a:pP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1.</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sym typeface="+mn-ea"/>
              </a:rPr>
              <a:t>打开纸袋</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sym typeface="+mn-ea"/>
              </a:rPr>
              <a:t>发现里面有吃吃喝喝；有</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20</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sym typeface="+mn-ea"/>
              </a:rPr>
              <a:t>刀和一张纸条</a:t>
            </a:r>
            <a:endParaRPr lang="zh-CN" altLang="en-US" sz="24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just" fontAlgn="auto">
              <a:lnSpc>
                <a:spcPct val="100000"/>
              </a:lnSpc>
              <a:spcAft>
                <a:spcPts val="0"/>
              </a:spcAft>
              <a:buNone/>
            </a:pP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2.</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sym typeface="+mn-ea"/>
              </a:rPr>
              <a:t>我热泪盈眶，感动，感激</a:t>
            </a:r>
            <a:endParaRPr lang="zh-CN" altLang="en-US" sz="24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just" fontAlgn="auto">
              <a:lnSpc>
                <a:spcPct val="100000"/>
              </a:lnSpc>
              <a:spcAft>
                <a:spcPts val="0"/>
              </a:spcAft>
              <a:buNone/>
            </a:pP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3. </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sym typeface="+mn-ea"/>
              </a:rPr>
              <a:t>人生感悟</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sym typeface="+mn-ea"/>
              </a:rPr>
              <a:t>解决问题）</a:t>
            </a:r>
            <a:endParaRPr lang="zh-CN" altLang="en-US" sz="24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just" fontAlgn="auto">
              <a:lnSpc>
                <a:spcPct val="100000"/>
              </a:lnSpc>
              <a:spcAft>
                <a:spcPts val="0"/>
              </a:spcAft>
              <a:buNone/>
            </a:pPr>
            <a:endParaRPr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just" fontAlgn="auto">
              <a:lnSpc>
                <a:spcPct val="100000"/>
              </a:lnSpc>
              <a:spcAft>
                <a:spcPts val="0"/>
              </a:spcAft>
              <a:buNone/>
            </a:pPr>
            <a:endPar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just" fontAlgn="auto">
              <a:lnSpc>
                <a:spcPct val="100000"/>
              </a:lnSpc>
              <a:spcAft>
                <a:spcPts val="0"/>
              </a:spcAft>
              <a:buNone/>
            </a:pPr>
            <a:endParaRPr lang="en-US" altLang="zh-CN" sz="3600">
              <a:sym typeface="+mn-ea"/>
            </a:endParaRPr>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7310" y="0"/>
            <a:ext cx="12326620" cy="6744970"/>
          </a:xfrm>
        </p:spPr>
        <p:txBody>
          <a:bodyPr>
            <a:noAutofit/>
          </a:bodyPr>
          <a:p>
            <a:pPr indent="0" algn="just" fontAlgn="auto">
              <a:lnSpc>
                <a:spcPct val="100000"/>
              </a:lnSpc>
              <a:spcAft>
                <a:spcPts val="0"/>
              </a:spcAft>
              <a:buNone/>
            </a:pPr>
            <a:r>
              <a:rPr lang="zh-CN" sz="3200" kern="100" dirty="0">
                <a:latin typeface="Times New Roman" panose="02020603050405020304" pitchFamily="18" charset="0"/>
                <a:ea typeface="宋体" panose="02010600030101010101" pitchFamily="2" charset="-122"/>
                <a:cs typeface="Times New Roman" panose="02020603050405020304" pitchFamily="18" charset="0"/>
                <a:sym typeface="+mn-ea"/>
              </a:rPr>
              <a:t>片段</a:t>
            </a:r>
            <a:r>
              <a:rPr lang="en-US" altLang="zh-CN" sz="3200" kern="100" dirty="0">
                <a:latin typeface="Times New Roman" panose="02020603050405020304" pitchFamily="18" charset="0"/>
                <a:ea typeface="宋体" panose="02010600030101010101" pitchFamily="2" charset="-122"/>
                <a:cs typeface="Times New Roman" panose="02020603050405020304" pitchFamily="18" charset="0"/>
                <a:sym typeface="+mn-ea"/>
              </a:rPr>
              <a:t>1</a:t>
            </a:r>
            <a:r>
              <a:rPr sz="32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endParaRPr sz="32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304800" algn="just" fontAlgn="auto">
              <a:lnSpc>
                <a:spcPct val="100000"/>
              </a:lnSpc>
              <a:spcAft>
                <a:spcPts val="0"/>
              </a:spcAft>
            </a:pPr>
            <a:r>
              <a:rPr lang="zh-CN" altLang="en-US" sz="3200" kern="100" dirty="0">
                <a:latin typeface="Times New Roman" panose="02020603050405020304" pitchFamily="18" charset="0"/>
                <a:ea typeface="宋体" panose="02010600030101010101" pitchFamily="2" charset="-122"/>
                <a:cs typeface="Times New Roman" panose="02020603050405020304" pitchFamily="18" charset="0"/>
                <a:sym typeface="+mn-ea"/>
              </a:rPr>
              <a:t>打开纸袋，发现里面有吃吃喝喝。</a:t>
            </a:r>
            <a:endParaRPr lang="zh-CN" altLang="en-US" sz="32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304800" algn="just" fontAlgn="auto">
              <a:lnSpc>
                <a:spcPct val="100000"/>
              </a:lnSpc>
              <a:spcAft>
                <a:spcPts val="0"/>
              </a:spcAft>
            </a:pPr>
            <a:r>
              <a:rPr lang="en-US" altLang="zh-CN" sz="3200" b="1" kern="1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Obviously</a:t>
            </a:r>
            <a:r>
              <a:rPr lang="en-US" altLang="zh-CN" sz="32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200"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the bag was filled with food and drinks</a:t>
            </a:r>
            <a:r>
              <a:rPr lang="en-US" altLang="zh-CN" sz="3200" kern="100"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altLang="zh-CN" sz="32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304800" algn="just" fontAlgn="auto">
              <a:lnSpc>
                <a:spcPct val="100000"/>
              </a:lnSpc>
              <a:spcAft>
                <a:spcPts val="0"/>
              </a:spcAft>
            </a:pPr>
            <a:r>
              <a:rPr lang="zh-CN" altLang="en-US" sz="3200" kern="100" dirty="0">
                <a:latin typeface="Times New Roman" panose="02020603050405020304" pitchFamily="18" charset="0"/>
                <a:ea typeface="宋体" panose="02010600030101010101" pitchFamily="2" charset="-122"/>
                <a:cs typeface="Times New Roman" panose="02020603050405020304" pitchFamily="18" charset="0"/>
                <a:sym typeface="+mn-ea"/>
              </a:rPr>
              <a:t>有</a:t>
            </a:r>
            <a:r>
              <a:rPr lang="en-US" altLang="zh-CN" sz="3200" kern="100" dirty="0">
                <a:latin typeface="Times New Roman" panose="02020603050405020304" pitchFamily="18" charset="0"/>
                <a:ea typeface="宋体" panose="02010600030101010101" pitchFamily="2" charset="-122"/>
                <a:cs typeface="Times New Roman" panose="02020603050405020304" pitchFamily="18" charset="0"/>
                <a:sym typeface="+mn-ea"/>
              </a:rPr>
              <a:t>20</a:t>
            </a:r>
            <a:r>
              <a:rPr lang="zh-CN" altLang="en-US" sz="3200" kern="100" dirty="0">
                <a:latin typeface="Times New Roman" panose="02020603050405020304" pitchFamily="18" charset="0"/>
                <a:ea typeface="宋体" panose="02010600030101010101" pitchFamily="2" charset="-122"/>
                <a:cs typeface="Times New Roman" panose="02020603050405020304" pitchFamily="18" charset="0"/>
                <a:sym typeface="+mn-ea"/>
              </a:rPr>
              <a:t>刀和一张纸条</a:t>
            </a:r>
            <a:endParaRPr lang="zh-CN" altLang="en-US" sz="32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304800" algn="just" fontAlgn="auto">
              <a:lnSpc>
                <a:spcPct val="100000"/>
              </a:lnSpc>
              <a:spcAft>
                <a:spcPts val="0"/>
              </a:spcAft>
            </a:pPr>
            <a:r>
              <a:rPr lang="en-US" altLang="zh-CN" sz="3200" b="1" kern="1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To my surprise</a:t>
            </a:r>
            <a:r>
              <a:rPr lang="en-US" altLang="zh-CN" sz="3200" kern="100" dirty="0">
                <a:latin typeface="Times New Roman" panose="02020603050405020304" pitchFamily="18" charset="0"/>
                <a:ea typeface="宋体" panose="02010600030101010101" pitchFamily="2" charset="-122"/>
                <a:cs typeface="Times New Roman" panose="02020603050405020304" pitchFamily="18" charset="0"/>
                <a:sym typeface="+mn-ea"/>
              </a:rPr>
              <a:t>, the $20 bill, </a:t>
            </a:r>
            <a:r>
              <a:rPr lang="en-US" altLang="zh-CN" sz="3200" b="1" kern="1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which was enough to cover a budge of one month, </a:t>
            </a:r>
            <a:r>
              <a:rPr lang="en-US" altLang="zh-CN" sz="3200" b="1"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came into sight</a:t>
            </a:r>
            <a:r>
              <a:rPr lang="en-US" altLang="zh-CN" sz="3200" kern="1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32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 along with a note attached, </a:t>
            </a:r>
            <a:r>
              <a:rPr lang="en-US" altLang="zh-CN" sz="32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reading “ rose presented, smell remained”.</a:t>
            </a:r>
            <a:endParaRPr lang="en-US" altLang="zh-CN" sz="32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just" fontAlgn="auto">
              <a:lnSpc>
                <a:spcPct val="100000"/>
              </a:lnSpc>
              <a:spcAft>
                <a:spcPts val="0"/>
              </a:spcAft>
              <a:buNone/>
            </a:pPr>
            <a:r>
              <a:rPr lang="zh-CN" altLang="en-US" sz="32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片段二</a:t>
            </a:r>
            <a:endParaRPr lang="en-US" altLang="zh-CN" sz="32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indent="304800" algn="just" fontAlgn="auto">
              <a:lnSpc>
                <a:spcPct val="100000"/>
              </a:lnSpc>
              <a:spcAft>
                <a:spcPts val="0"/>
              </a:spcAft>
            </a:pPr>
            <a:r>
              <a:rPr lang="zh-CN" altLang="en-US" sz="3200" kern="100" dirty="0">
                <a:latin typeface="Times New Roman" panose="02020603050405020304" pitchFamily="18" charset="0"/>
                <a:ea typeface="宋体" panose="02010600030101010101" pitchFamily="2" charset="-122"/>
                <a:cs typeface="Times New Roman" panose="02020603050405020304" pitchFamily="18" charset="0"/>
                <a:sym typeface="+mn-ea"/>
              </a:rPr>
              <a:t>我热泪盈眶，很感动，很感激</a:t>
            </a:r>
            <a:endParaRPr lang="zh-CN" altLang="en-US" sz="32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304800" algn="just" fontAlgn="auto">
              <a:lnSpc>
                <a:spcPct val="100000"/>
              </a:lnSpc>
              <a:spcAft>
                <a:spcPts val="0"/>
              </a:spcAft>
            </a:pPr>
            <a:r>
              <a:rPr lang="en-US" altLang="zh-CN" sz="3200" b="1" kern="1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In an instant</a:t>
            </a:r>
            <a:r>
              <a:rPr lang="en-US" altLang="zh-CN" sz="32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2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with tears of rolling in my eyes</a:t>
            </a:r>
            <a:r>
              <a:rPr lang="en-US" altLang="zh-CN" sz="32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3200" b="1"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I was more than moved.</a:t>
            </a:r>
            <a:r>
              <a:rPr lang="en-US" sz="32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 They would never know what they did for me meant far more than they could imagine.</a:t>
            </a:r>
            <a:endParaRPr lang="zh-CN" altLang="en-US" sz="32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linds(horizontal)">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7310" y="113030"/>
            <a:ext cx="12326620" cy="6744970"/>
          </a:xfrm>
        </p:spPr>
        <p:txBody>
          <a:bodyPr>
            <a:noAutofit/>
          </a:bodyPr>
          <a:p>
            <a:pPr indent="0" algn="just" fontAlgn="auto">
              <a:lnSpc>
                <a:spcPct val="100000"/>
              </a:lnSpc>
              <a:spcAft>
                <a:spcPts val="0"/>
              </a:spcAft>
              <a:buNone/>
            </a:pP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片段</a:t>
            </a: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3</a:t>
            </a:r>
            <a:endPar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304800" algn="just" fontAlgn="auto">
              <a:lnSpc>
                <a:spcPct val="100000"/>
              </a:lnSpc>
              <a:spcAft>
                <a:spcPts val="0"/>
              </a:spcAft>
            </a:pP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想起他们花时间和精力帮陌生人</a:t>
            </a:r>
            <a:endPar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304800" algn="just" fontAlgn="auto">
              <a:lnSpc>
                <a:spcPct val="100000"/>
              </a:lnSpc>
              <a:spcAft>
                <a:spcPts val="0"/>
              </a:spcAft>
            </a:pPr>
            <a:r>
              <a:rPr lang="en-US" altLang="zh-CN" sz="3600" b="1" kern="1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On the rest of my journey</a:t>
            </a: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6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the valuable </a:t>
            </a:r>
            <a:r>
              <a:rPr lang="en-US" altLang="zh-CN" sz="36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experience haunting, </a:t>
            </a:r>
            <a:r>
              <a:rPr lang="en-US" altLang="zh-CN" sz="3600" b="1"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I kept thinking about how kind and enthusiastic they were to help a stranger.</a:t>
            </a:r>
            <a:endParaRPr lang="en-US" altLang="zh-CN" sz="3600"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indent="304800" algn="just" fontAlgn="auto">
              <a:lnSpc>
                <a:spcPct val="100000"/>
              </a:lnSpc>
              <a:spcAft>
                <a:spcPts val="0"/>
              </a:spcAft>
            </a:pP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人生感悟</a:t>
            </a:r>
            <a:endPar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304800" algn="just" fontAlgn="auto">
              <a:lnSpc>
                <a:spcPct val="100000"/>
              </a:lnSpc>
              <a:spcAft>
                <a:spcPts val="0"/>
              </a:spcAft>
            </a:pPr>
            <a:r>
              <a:rPr lang="en-US" altLang="zh-CN" sz="3600" b="1"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I felt a strong sense of mission</a:t>
            </a:r>
            <a:r>
              <a:rPr lang="en-US" altLang="zh-CN" sz="3600" b="1"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for a Mexican family, total stangers</a:t>
            </a:r>
            <a:r>
              <a:rPr lang="zh-CN" altLang="en-US" sz="3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3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gave me a hand in time</a:t>
            </a:r>
            <a:r>
              <a:rPr lang="en-US" altLang="zh-CN" sz="3600" b="1"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600" b="1" kern="100" dirty="0">
                <a:gradFill>
                  <a:gsLst>
                    <a:gs pos="0">
                      <a:srgbClr val="14CD68"/>
                    </a:gs>
                    <a:gs pos="100000">
                      <a:srgbClr val="0B6E38"/>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rPr>
              <a:t>rebuilding my faith in people and e</a:t>
            </a:r>
            <a:r>
              <a:rPr lang="en-US" altLang="zh-CN" sz="36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ncouraging me to pass on the act of kindness to others</a:t>
            </a:r>
            <a:r>
              <a:rPr lang="en-US" altLang="zh-CN" sz="3600" b="1"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600" b="1" kern="1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which, indeed, was undoubtedly not only profound but also exciting</a:t>
            </a:r>
            <a:r>
              <a:rPr lang="en-US" altLang="zh-CN" sz="3600" b="1"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altLang="zh-CN" sz="3600" b="1"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7310" y="172720"/>
            <a:ext cx="11970385" cy="6513195"/>
          </a:xfrm>
        </p:spPr>
        <p:txBody>
          <a:bodyPr>
            <a:noAutofit/>
          </a:bodyPr>
          <a:p>
            <a:r>
              <a:rPr lang="en-US" sz="3200" i="1"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sz="3200" i="1" u="sng"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When I was about to say goodbye, the girl asked if I'd had lunch</a:t>
            </a:r>
            <a:r>
              <a:rPr sz="32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2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However, with hesitation in my mind,  thinking about the trouble I had brought to the family, I told her I had, feeling appreciated but actually hungry at the same time. Suddenly, my rumbling stomach betraying me, I had no choice but to admit I was starving, with an awkward smile on my face</a:t>
            </a:r>
            <a:r>
              <a:rPr lang="en-US" altLang="zh-CN" sz="32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Winking her eyes, she put her hands over her mouth and smiled. Asking me to wait for a while, she went back to her family, searching around their car, heading back towards me, with a bottle of water, a chicken roll as well as some fruit  held in her hands. At that moment, the girl failing to hold so many items, her mother provided her with a small paper bag, talking to her in whispers. Then, with joy and excitement full of her heart, she ran to me,  handing me the samll paper bag.</a:t>
            </a:r>
            <a:r>
              <a:rPr lang="en-US" altLang="zh-CN" sz="3200" dirty="0">
                <a:gradFill>
                  <a:gsLst>
                    <a:gs pos="0">
                      <a:srgbClr val="7B32B2"/>
                    </a:gs>
                    <a:gs pos="100000">
                      <a:srgbClr val="401A5D"/>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rPr>
              <a:t>When I took over the bag, she waved me good bye and wished me good luck</a:t>
            </a: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altLang="zh-CN" sz="32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a:p>
            <a:r>
              <a:rPr lang="en-US" altLang="zh-CN" sz="32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endParaRPr lang="en-US" altLang="zh-CN" sz="3200"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zh-CN" altLang="en-US" sz="32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en-US" altLang="zh-CN" sz="32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en-US" altLang="zh-CN" sz="32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en-US" altLang="zh-CN" sz="32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zh-CN" altLang="en-US" sz="32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en-US" altLang="zh-CN" sz="32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zh-CN" altLang="en-US" sz="32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endParaRPr sz="32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zh-CN" altLang="en-US" sz="32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transition spd="slow" advTm="200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20980" y="204470"/>
            <a:ext cx="11970385" cy="6513195"/>
          </a:xfrm>
        </p:spPr>
        <p:txBody>
          <a:bodyPr>
            <a:noAutofit/>
          </a:bodyPr>
          <a:p>
            <a:r>
              <a:rPr lang="en-US" sz="3200" i="1"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3200" i="1" u="sng"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After they left, I got into my Jeep and opened the paper bag</a:t>
            </a:r>
            <a:r>
              <a:rPr lang="zh-CN" altLang="en-US" sz="32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2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Obviously, the bag was filled with food and drinks. To my surprise, the $20 bill, which was enough to cover a budge of one month, came into sight, along with a note attached, reading “ rose presented, smell remained”. </a:t>
            </a:r>
            <a:r>
              <a:rPr lang="en-US" altLang="zh-CN" sz="32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In an instant, with tears of rolling in my eyes, </a:t>
            </a:r>
            <a:r>
              <a:rPr lang="en-US" sz="32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I was more than moved,</a:t>
            </a:r>
            <a:r>
              <a:rPr lang="en-US" altLang="zh-CN" sz="32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In an instant, with tears of rolling in my eyes, </a:t>
            </a:r>
            <a:r>
              <a:rPr lang="en-US" sz="32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I was more than moved. They would never know what they did for me meant far more than they could imagine.</a:t>
            </a:r>
            <a:r>
              <a:rPr lang="en-US" altLang="zh-CN" sz="3200" kern="100" dirty="0">
                <a:gradFill>
                  <a:gsLst>
                    <a:gs pos="0">
                      <a:srgbClr val="14CD68"/>
                    </a:gs>
                    <a:gs pos="100000">
                      <a:srgbClr val="035C7D"/>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rPr>
              <a:t>On the rest of my journey, the valuable experience haunting, I kept thinking about how kind and enthusiastic they were to help a stranger. I felt a strong sense of mission, for a Mexican family, total strangers, gave me a hand in time, rebuilding my faith in people and encouraging me to pass on the act of kindness to others, which, indeed, was undoubtedly not only profound but also exciting.</a:t>
            </a:r>
            <a:endParaRPr lang="en-US" altLang="zh-CN" sz="3200" kern="100" dirty="0">
              <a:gradFill>
                <a:gsLst>
                  <a:gs pos="0">
                    <a:srgbClr val="14CD68"/>
                  </a:gs>
                  <a:gs pos="100000">
                    <a:srgbClr val="035C7D"/>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en-US" altLang="zh-CN" sz="32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zh-CN" altLang="en-US" sz="32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en-US" altLang="zh-CN" sz="32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en-US" altLang="zh-CN" sz="32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en-US" altLang="zh-CN" sz="32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zh-CN" altLang="en-US" sz="32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en-US" altLang="zh-CN" sz="32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zh-CN" altLang="en-US" sz="32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a:p>
            <a:endParaRPr sz="32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zh-CN" altLang="en-US" sz="32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transition spd="slow" advTm="2000">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 y="0"/>
            <a:ext cx="12203289" cy="6857999"/>
            <a:chOff x="1210962" y="879389"/>
            <a:chExt cx="9922476" cy="5251621"/>
          </a:xfrm>
        </p:grpSpPr>
        <p:sp>
          <p:nvSpPr>
            <p:cNvPr id="4" name="矩形 3"/>
            <p:cNvSpPr/>
            <p:nvPr/>
          </p:nvSpPr>
          <p:spPr>
            <a:xfrm>
              <a:off x="1210962" y="879389"/>
              <a:ext cx="9922476" cy="5251621"/>
            </a:xfrm>
            <a:prstGeom prst="rect">
              <a:avLst/>
            </a:prstGeom>
            <a:noFill/>
            <a:ln w="57150">
              <a:solidFill>
                <a:srgbClr val="FBBF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363362" y="1034878"/>
              <a:ext cx="9617676" cy="4940643"/>
            </a:xfrm>
            <a:prstGeom prst="rect">
              <a:avLst/>
            </a:prstGeom>
            <a:noFill/>
            <a:ln w="57150">
              <a:solidFill>
                <a:srgbClr val="FBBF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575734" y="1133177"/>
            <a:ext cx="11221156" cy="5631180"/>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         When I was about to say goodbye, the girl asked if I‘d had lunch. Not until then did I feel </a:t>
            </a:r>
            <a:r>
              <a:rPr lang="en-US" altLang="zh-CN" sz="2400" dirty="0">
                <a:solidFill>
                  <a:srgbClr val="000000"/>
                </a:solidFill>
                <a:latin typeface="Times New Roman" panose="02020603050405020304" pitchFamily="18" charset="0"/>
                <a:cs typeface="Times New Roman" panose="02020603050405020304" pitchFamily="18" charset="0"/>
              </a:rPr>
              <a:t>my stomach is making noises from hunger</a:t>
            </a:r>
            <a:r>
              <a:rPr lang="en-US" altLang="zh-CN" sz="2400" dirty="0">
                <a:latin typeface="Times New Roman" panose="02020603050405020304" pitchFamily="18" charset="0"/>
                <a:cs typeface="Times New Roman" panose="02020603050405020304" pitchFamily="18" charset="0"/>
              </a:rPr>
              <a:t>. I </a:t>
            </a:r>
            <a:r>
              <a:rPr lang="en-US" altLang="zh-CN" sz="2400" dirty="0">
                <a:solidFill>
                  <a:srgbClr val="FF0000"/>
                </a:solidFill>
                <a:latin typeface="Times New Roman" panose="02020603050405020304" pitchFamily="18" charset="0"/>
                <a:cs typeface="Times New Roman" panose="02020603050405020304" pitchFamily="18" charset="0"/>
              </a:rPr>
              <a:t>chuckled</a:t>
            </a:r>
            <a:r>
              <a:rPr lang="en-US" altLang="zh-CN" sz="2400" dirty="0">
                <a:latin typeface="Times New Roman" panose="02020603050405020304" pitchFamily="18" charset="0"/>
                <a:cs typeface="Times New Roman" panose="02020603050405020304" pitchFamily="18" charset="0"/>
              </a:rPr>
              <a:t>, shrugging awkwardly. Reading my mind, the girl suddenly </a:t>
            </a:r>
            <a:r>
              <a:rPr lang="en-US" altLang="zh-CN" sz="2400" dirty="0">
                <a:solidFill>
                  <a:srgbClr val="FF0000"/>
                </a:solidFill>
                <a:latin typeface="Times New Roman" panose="02020603050405020304" pitchFamily="18" charset="0"/>
                <a:cs typeface="Times New Roman" panose="02020603050405020304" pitchFamily="18" charset="0"/>
              </a:rPr>
              <a:t>dart</a:t>
            </a:r>
            <a:r>
              <a:rPr lang="en-US" altLang="zh-CN" sz="2400" dirty="0">
                <a:latin typeface="Times New Roman" panose="02020603050405020304" pitchFamily="18" charset="0"/>
                <a:cs typeface="Times New Roman" panose="02020603050405020304" pitchFamily="18" charset="0"/>
              </a:rPr>
              <a:t>ed toward her truck. </a:t>
            </a:r>
            <a:r>
              <a:rPr lang="en-US" altLang="zh-CN" sz="2400" dirty="0">
                <a:solidFill>
                  <a:srgbClr val="FF0000"/>
                </a:solidFill>
                <a:latin typeface="Times New Roman" panose="02020603050405020304" pitchFamily="18" charset="0"/>
                <a:cs typeface="Times New Roman" panose="02020603050405020304" pitchFamily="18" charset="0"/>
              </a:rPr>
              <a:t>In a split second</a:t>
            </a:r>
            <a:r>
              <a:rPr lang="en-US" altLang="zh-CN" sz="2400" dirty="0">
                <a:latin typeface="Times New Roman" panose="02020603050405020304" pitchFamily="18" charset="0"/>
                <a:cs typeface="Times New Roman" panose="02020603050405020304" pitchFamily="18" charset="0"/>
              </a:rPr>
              <a:t>, she came back breathlessly with a paper bag held tightly in her hand and handed it to me mysteriously. Thanking her a</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thousand and one, I waved to their family, watching them out of my sight. I felt the slightest feeling of being touched and </a:t>
            </a:r>
            <a:r>
              <a:rPr lang="en-US" altLang="zh-CN" sz="2400" dirty="0">
                <a:solidFill>
                  <a:srgbClr val="FF0000"/>
                </a:solidFill>
                <a:latin typeface="Times New Roman" panose="02020603050405020304" pitchFamily="18" charset="0"/>
                <a:cs typeface="Times New Roman" panose="02020603050405020304" pitchFamily="18" charset="0"/>
              </a:rPr>
              <a:t>a hint of warmth </a:t>
            </a:r>
            <a:r>
              <a:rPr lang="en-US" altLang="zh-CN" sz="2400" dirty="0">
                <a:latin typeface="Times New Roman" panose="02020603050405020304" pitchFamily="18" charset="0"/>
                <a:cs typeface="Times New Roman" panose="02020603050405020304" pitchFamily="18" charset="0"/>
              </a:rPr>
              <a:t>in my heart.</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After they left, I got into my Jeep and opened the paper bag. Seeing the things, astonishment </a:t>
            </a:r>
            <a:r>
              <a:rPr lang="en-US" altLang="zh-CN" sz="2400" dirty="0">
                <a:solidFill>
                  <a:srgbClr val="FF0000"/>
                </a:solidFill>
                <a:latin typeface="Times New Roman" panose="02020603050405020304" pitchFamily="18" charset="0"/>
                <a:cs typeface="Times New Roman" panose="02020603050405020304" pitchFamily="18" charset="0"/>
              </a:rPr>
              <a:t>deprived</a:t>
            </a:r>
            <a:r>
              <a:rPr lang="en-US" altLang="zh-CN" sz="2400" dirty="0">
                <a:latin typeface="Times New Roman" panose="02020603050405020304" pitchFamily="18" charset="0"/>
                <a:cs typeface="Times New Roman" panose="02020603050405020304" pitchFamily="18" charset="0"/>
              </a:rPr>
              <a:t> me of my power of speech. Inside were a hamburger and two pieces of ham as well as a 20-dollar bill to which a note was attached, reading, “ Today you, tomorrow me</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I was touched beyond words with tears welling up in my eyes, </a:t>
            </a:r>
            <a:r>
              <a:rPr lang="en-US" altLang="zh-CN" sz="2400" dirty="0">
                <a:solidFill>
                  <a:srgbClr val="FF0000"/>
                </a:solidFill>
                <a:latin typeface="Times New Roman" panose="02020603050405020304" pitchFamily="18" charset="0"/>
                <a:cs typeface="Times New Roman" panose="02020603050405020304" pitchFamily="18" charset="0"/>
              </a:rPr>
              <a:t>gobbling</a:t>
            </a:r>
            <a:r>
              <a:rPr lang="en-US" altLang="zh-CN" sz="2400" dirty="0">
                <a:latin typeface="Times New Roman" panose="02020603050405020304" pitchFamily="18" charset="0"/>
                <a:cs typeface="Times New Roman" panose="02020603050405020304" pitchFamily="18" charset="0"/>
              </a:rPr>
              <a:t> up the food . The words like a ray of sunshine warmed my heart. It was the first time that I had not been bored with my car trouble but lucky for a beautiful </a:t>
            </a:r>
            <a:r>
              <a:rPr lang="en-US" altLang="zh-CN" sz="2400" dirty="0">
                <a:solidFill>
                  <a:srgbClr val="FF0000"/>
                </a:solidFill>
                <a:latin typeface="Times New Roman" panose="02020603050405020304" pitchFamily="18" charset="0"/>
                <a:cs typeface="Times New Roman" panose="02020603050405020304" pitchFamily="18" charset="0"/>
              </a:rPr>
              <a:t>encounter</a:t>
            </a:r>
            <a:r>
              <a:rPr lang="en-US" altLang="zh-CN" sz="2400" dirty="0">
                <a:latin typeface="Times New Roman" panose="02020603050405020304" pitchFamily="18" charset="0"/>
                <a:cs typeface="Times New Roman" panose="02020603050405020304" pitchFamily="18" charset="0"/>
              </a:rPr>
              <a:t>. It </a:t>
            </a:r>
            <a:r>
              <a:rPr lang="en-US" altLang="zh-CN" sz="2400" dirty="0">
                <a:solidFill>
                  <a:srgbClr val="FF0000"/>
                </a:solidFill>
                <a:latin typeface="Times New Roman" panose="02020603050405020304" pitchFamily="18" charset="0"/>
                <a:cs typeface="Times New Roman" panose="02020603050405020304" pitchFamily="18" charset="0"/>
              </a:rPr>
              <a:t>dawned on </a:t>
            </a:r>
            <a:r>
              <a:rPr lang="en-US" altLang="zh-CN" sz="2400" dirty="0">
                <a:latin typeface="Times New Roman" panose="02020603050405020304" pitchFamily="18" charset="0"/>
                <a:cs typeface="Times New Roman" panose="02020603050405020304" pitchFamily="18" charset="0"/>
              </a:rPr>
              <a:t>me that as long as everyone gives love, the world will become a beautiful world.</a:t>
            </a:r>
            <a:endParaRPr lang="en-US" altLang="zh-CN" sz="2400" dirty="0">
              <a:latin typeface="Times New Roman" panose="02020603050405020304" pitchFamily="18" charset="0"/>
              <a:cs typeface="Times New Roman" panose="02020603050405020304" pitchFamily="18" charset="0"/>
            </a:endParaRPr>
          </a:p>
        </p:txBody>
      </p:sp>
      <p:sp>
        <p:nvSpPr>
          <p:cNvPr id="8" name="矩形 7"/>
          <p:cNvSpPr/>
          <p:nvPr/>
        </p:nvSpPr>
        <p:spPr>
          <a:xfrm>
            <a:off x="4734573" y="152250"/>
            <a:ext cx="2722880" cy="706755"/>
          </a:xfrm>
          <a:prstGeom prst="rect">
            <a:avLst/>
          </a:prstGeom>
          <a:noFill/>
        </p:spPr>
        <p:txBody>
          <a:bodyPr wrap="none" lIns="91440" tIns="45720" rIns="91440" bIns="45720">
            <a:spAutoFit/>
          </a:bodyPr>
          <a:lstStyle/>
          <a:p>
            <a:pPr algn="ctr"/>
            <a:r>
              <a:rPr lang="zh-CN" altLang="en-US" sz="40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下水文欣赏</a:t>
            </a:r>
            <a:r>
              <a:rPr lang="en-US" altLang="zh-CN" sz="40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 </a:t>
            </a:r>
            <a:endParaRPr lang="zh-CN" altLang="en-US" sz="4000" b="1" cap="none" spc="0"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endParaRPr>
          </a:p>
        </p:txBody>
      </p:sp>
      <p:cxnSp>
        <p:nvCxnSpPr>
          <p:cNvPr id="9" name="直接连接符 8"/>
          <p:cNvCxnSpPr/>
          <p:nvPr/>
        </p:nvCxnSpPr>
        <p:spPr>
          <a:xfrm>
            <a:off x="9241947" y="1552222"/>
            <a:ext cx="236303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75734" y="2291644"/>
            <a:ext cx="236303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67769" y="2652889"/>
            <a:ext cx="49651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025108" y="3025422"/>
            <a:ext cx="246600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539111" y="3025422"/>
            <a:ext cx="180622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604125" y="4120444"/>
            <a:ext cx="236303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75734" y="4504267"/>
            <a:ext cx="603955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742079" y="4504267"/>
            <a:ext cx="422507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75734" y="4888088"/>
            <a:ext cx="47864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657725" y="4888088"/>
            <a:ext cx="32717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85422" y="6405703"/>
            <a:ext cx="985901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241094" y="5226756"/>
            <a:ext cx="374957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245657" y="5599289"/>
            <a:ext cx="60093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9785640" y="5971822"/>
            <a:ext cx="182797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对话气泡: 椭圆形 39"/>
          <p:cNvSpPr/>
          <p:nvPr/>
        </p:nvSpPr>
        <p:spPr>
          <a:xfrm>
            <a:off x="9367043" y="170461"/>
            <a:ext cx="1662783"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倒装</a:t>
            </a:r>
            <a:endParaRPr lang="zh-CN" altLang="en-US" sz="3600" dirty="0">
              <a:solidFill>
                <a:schemeClr val="tx1"/>
              </a:solidFill>
            </a:endParaRPr>
          </a:p>
        </p:txBody>
      </p:sp>
      <p:cxnSp>
        <p:nvCxnSpPr>
          <p:cNvPr id="41" name="直接连接符 40"/>
          <p:cNvCxnSpPr/>
          <p:nvPr/>
        </p:nvCxnSpPr>
        <p:spPr>
          <a:xfrm>
            <a:off x="8115880" y="1924755"/>
            <a:ext cx="258374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对话气泡: 椭圆形 42"/>
          <p:cNvSpPr/>
          <p:nvPr/>
        </p:nvSpPr>
        <p:spPr>
          <a:xfrm>
            <a:off x="8251594" y="476091"/>
            <a:ext cx="2363031"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非谓语</a:t>
            </a:r>
            <a:endParaRPr lang="zh-CN" altLang="en-US" sz="3600" dirty="0">
              <a:solidFill>
                <a:schemeClr val="tx1"/>
              </a:solidFill>
            </a:endParaRPr>
          </a:p>
        </p:txBody>
      </p:sp>
      <p:sp>
        <p:nvSpPr>
          <p:cNvPr id="44" name="对话气泡: 椭圆形 43"/>
          <p:cNvSpPr/>
          <p:nvPr/>
        </p:nvSpPr>
        <p:spPr>
          <a:xfrm>
            <a:off x="951756" y="750712"/>
            <a:ext cx="2363031"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非谓语</a:t>
            </a:r>
            <a:endParaRPr lang="zh-CN" altLang="en-US" sz="3600" dirty="0">
              <a:solidFill>
                <a:schemeClr val="tx1"/>
              </a:solidFill>
            </a:endParaRPr>
          </a:p>
        </p:txBody>
      </p:sp>
      <p:sp>
        <p:nvSpPr>
          <p:cNvPr id="46" name="对话气泡: 椭圆形 45"/>
          <p:cNvSpPr/>
          <p:nvPr/>
        </p:nvSpPr>
        <p:spPr>
          <a:xfrm>
            <a:off x="3862506" y="1203168"/>
            <a:ext cx="3392558"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with</a:t>
            </a:r>
            <a:r>
              <a:rPr lang="zh-CN" altLang="en-US" sz="3600" dirty="0">
                <a:solidFill>
                  <a:schemeClr val="tx1"/>
                </a:solidFill>
              </a:rPr>
              <a:t>的复合结构</a:t>
            </a:r>
            <a:endParaRPr lang="zh-CN" altLang="en-US" sz="3600" dirty="0">
              <a:solidFill>
                <a:schemeClr val="tx1"/>
              </a:solidFill>
            </a:endParaRPr>
          </a:p>
        </p:txBody>
      </p:sp>
      <p:sp>
        <p:nvSpPr>
          <p:cNvPr id="48" name="对话气泡: 椭圆形 47"/>
          <p:cNvSpPr/>
          <p:nvPr/>
        </p:nvSpPr>
        <p:spPr>
          <a:xfrm>
            <a:off x="4025108" y="1586988"/>
            <a:ext cx="1662783"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夸张</a:t>
            </a:r>
            <a:endParaRPr lang="zh-CN" altLang="en-US" sz="3600" dirty="0">
              <a:solidFill>
                <a:schemeClr val="tx1"/>
              </a:solidFill>
            </a:endParaRPr>
          </a:p>
        </p:txBody>
      </p:sp>
      <p:sp>
        <p:nvSpPr>
          <p:cNvPr id="52" name="对话气泡: 椭圆形 51"/>
          <p:cNvSpPr/>
          <p:nvPr/>
        </p:nvSpPr>
        <p:spPr>
          <a:xfrm>
            <a:off x="9518111" y="1586988"/>
            <a:ext cx="2363031"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非谓语</a:t>
            </a:r>
            <a:endParaRPr lang="zh-CN" altLang="en-US" sz="3600" dirty="0">
              <a:solidFill>
                <a:schemeClr val="tx1"/>
              </a:solidFill>
            </a:endParaRPr>
          </a:p>
        </p:txBody>
      </p:sp>
      <p:sp>
        <p:nvSpPr>
          <p:cNvPr id="53" name="对话气泡: 椭圆形 52"/>
          <p:cNvSpPr/>
          <p:nvPr/>
        </p:nvSpPr>
        <p:spPr>
          <a:xfrm>
            <a:off x="8768225" y="2740603"/>
            <a:ext cx="2363031"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非谓语</a:t>
            </a:r>
            <a:endParaRPr lang="zh-CN" altLang="en-US" sz="3600" dirty="0">
              <a:solidFill>
                <a:schemeClr val="tx1"/>
              </a:solidFill>
            </a:endParaRPr>
          </a:p>
        </p:txBody>
      </p:sp>
      <p:sp>
        <p:nvSpPr>
          <p:cNvPr id="54" name="对话气泡: 椭圆形 53"/>
          <p:cNvSpPr/>
          <p:nvPr/>
        </p:nvSpPr>
        <p:spPr>
          <a:xfrm>
            <a:off x="2592384" y="3034219"/>
            <a:ext cx="1662783"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无灵主语</a:t>
            </a:r>
            <a:endParaRPr lang="zh-CN" altLang="en-US" sz="3600" dirty="0">
              <a:solidFill>
                <a:schemeClr val="tx1"/>
              </a:solidFill>
            </a:endParaRPr>
          </a:p>
        </p:txBody>
      </p:sp>
      <p:sp>
        <p:nvSpPr>
          <p:cNvPr id="55" name="对话气泡: 椭圆形 54"/>
          <p:cNvSpPr/>
          <p:nvPr/>
        </p:nvSpPr>
        <p:spPr>
          <a:xfrm>
            <a:off x="7210694" y="3010818"/>
            <a:ext cx="1662783"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倒装</a:t>
            </a:r>
            <a:endParaRPr lang="zh-CN" altLang="en-US" sz="3600" dirty="0">
              <a:solidFill>
                <a:schemeClr val="tx1"/>
              </a:solidFill>
            </a:endParaRPr>
          </a:p>
        </p:txBody>
      </p:sp>
      <p:sp>
        <p:nvSpPr>
          <p:cNvPr id="56" name="对话气泡: 椭圆形 55"/>
          <p:cNvSpPr/>
          <p:nvPr/>
        </p:nvSpPr>
        <p:spPr>
          <a:xfrm>
            <a:off x="6160335" y="3438366"/>
            <a:ext cx="1662783"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定从</a:t>
            </a:r>
            <a:endParaRPr lang="zh-CN" altLang="en-US" sz="3600" dirty="0">
              <a:solidFill>
                <a:schemeClr val="tx1"/>
              </a:solidFill>
            </a:endParaRPr>
          </a:p>
        </p:txBody>
      </p:sp>
      <p:sp>
        <p:nvSpPr>
          <p:cNvPr id="57" name="对话气泡: 椭圆形 56"/>
          <p:cNvSpPr/>
          <p:nvPr/>
        </p:nvSpPr>
        <p:spPr>
          <a:xfrm>
            <a:off x="6293186" y="3750240"/>
            <a:ext cx="3392558"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with</a:t>
            </a:r>
            <a:r>
              <a:rPr lang="zh-CN" altLang="en-US" sz="3600" dirty="0">
                <a:solidFill>
                  <a:schemeClr val="tx1"/>
                </a:solidFill>
              </a:rPr>
              <a:t>的复合结构</a:t>
            </a:r>
            <a:endParaRPr lang="zh-CN" altLang="en-US" sz="3600" dirty="0">
              <a:solidFill>
                <a:schemeClr val="tx1"/>
              </a:solidFill>
            </a:endParaRPr>
          </a:p>
        </p:txBody>
      </p:sp>
      <p:sp>
        <p:nvSpPr>
          <p:cNvPr id="58" name="对话气泡: 椭圆形 57"/>
          <p:cNvSpPr/>
          <p:nvPr/>
        </p:nvSpPr>
        <p:spPr>
          <a:xfrm>
            <a:off x="10136389" y="3983150"/>
            <a:ext cx="2265918"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非谓语</a:t>
            </a:r>
            <a:endParaRPr lang="zh-CN" altLang="en-US" sz="3600" dirty="0">
              <a:solidFill>
                <a:schemeClr val="tx1"/>
              </a:solidFill>
            </a:endParaRPr>
          </a:p>
        </p:txBody>
      </p:sp>
      <p:cxnSp>
        <p:nvCxnSpPr>
          <p:cNvPr id="59" name="直接连接符 58"/>
          <p:cNvCxnSpPr/>
          <p:nvPr/>
        </p:nvCxnSpPr>
        <p:spPr>
          <a:xfrm>
            <a:off x="10442222" y="5226756"/>
            <a:ext cx="121837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对话气泡: 椭圆形 60"/>
          <p:cNvSpPr/>
          <p:nvPr/>
        </p:nvSpPr>
        <p:spPr>
          <a:xfrm>
            <a:off x="4164921" y="4120371"/>
            <a:ext cx="1662783"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比喻</a:t>
            </a:r>
            <a:endParaRPr lang="zh-CN" altLang="en-US" sz="3600" dirty="0">
              <a:solidFill>
                <a:schemeClr val="tx1"/>
              </a:solidFill>
            </a:endParaRPr>
          </a:p>
        </p:txBody>
      </p:sp>
      <p:sp>
        <p:nvSpPr>
          <p:cNvPr id="62" name="对话气泡: 椭圆形 61"/>
          <p:cNvSpPr/>
          <p:nvPr/>
        </p:nvSpPr>
        <p:spPr>
          <a:xfrm>
            <a:off x="5595292" y="4834412"/>
            <a:ext cx="1662783"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升华主题</a:t>
            </a:r>
            <a:endParaRPr lang="zh-CN" altLang="en-US" sz="36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500" fill="hold"/>
                                        <p:tgtEl>
                                          <p:spTgt spid="40"/>
                                        </p:tgtEl>
                                        <p:attrNameLst>
                                          <p:attrName>ppt_x</p:attrName>
                                        </p:attrNameLst>
                                      </p:cBhvr>
                                      <p:tavLst>
                                        <p:tav tm="0">
                                          <p:val>
                                            <p:strVal val="#ppt_x"/>
                                          </p:val>
                                        </p:tav>
                                        <p:tav tm="100000">
                                          <p:val>
                                            <p:strVal val="#ppt_x"/>
                                          </p:val>
                                        </p:tav>
                                      </p:tavLst>
                                    </p:anim>
                                    <p:anim calcmode="lin" valueType="num">
                                      <p:cBhvr additive="base">
                                        <p:cTn id="1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 calcmode="lin" valueType="num">
                                      <p:cBhvr additive="base">
                                        <p:cTn id="18" dur="500" fill="hold"/>
                                        <p:tgtEl>
                                          <p:spTgt spid="43"/>
                                        </p:tgtEl>
                                        <p:attrNameLst>
                                          <p:attrName>ppt_x</p:attrName>
                                        </p:attrNameLst>
                                      </p:cBhvr>
                                      <p:tavLst>
                                        <p:tav tm="0">
                                          <p:val>
                                            <p:strVal val="#ppt_x"/>
                                          </p:val>
                                        </p:tav>
                                        <p:tav tm="100000">
                                          <p:val>
                                            <p:strVal val="#ppt_x"/>
                                          </p:val>
                                        </p:tav>
                                      </p:tavLst>
                                    </p:anim>
                                    <p:anim calcmode="lin" valueType="num">
                                      <p:cBhvr additive="base">
                                        <p:cTn id="19"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ppt_x"/>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additive="base">
                                        <p:cTn id="30" dur="500" fill="hold"/>
                                        <p:tgtEl>
                                          <p:spTgt spid="46"/>
                                        </p:tgtEl>
                                        <p:attrNameLst>
                                          <p:attrName>ppt_x</p:attrName>
                                        </p:attrNameLst>
                                      </p:cBhvr>
                                      <p:tavLst>
                                        <p:tav tm="0">
                                          <p:val>
                                            <p:strVal val="#ppt_x"/>
                                          </p:val>
                                        </p:tav>
                                        <p:tav tm="100000">
                                          <p:val>
                                            <p:strVal val="#ppt_x"/>
                                          </p:val>
                                        </p:tav>
                                      </p:tavLst>
                                    </p:anim>
                                    <p:anim calcmode="lin" valueType="num">
                                      <p:cBhvr additive="base">
                                        <p:cTn id="31"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additive="base">
                                        <p:cTn id="36" dur="500" fill="hold"/>
                                        <p:tgtEl>
                                          <p:spTgt spid="48"/>
                                        </p:tgtEl>
                                        <p:attrNameLst>
                                          <p:attrName>ppt_x</p:attrName>
                                        </p:attrNameLst>
                                      </p:cBhvr>
                                      <p:tavLst>
                                        <p:tav tm="0">
                                          <p:val>
                                            <p:strVal val="#ppt_x"/>
                                          </p:val>
                                        </p:tav>
                                        <p:tav tm="100000">
                                          <p:val>
                                            <p:strVal val="#ppt_x"/>
                                          </p:val>
                                        </p:tav>
                                      </p:tavLst>
                                    </p:anim>
                                    <p:anim calcmode="lin" valueType="num">
                                      <p:cBhvr additive="base">
                                        <p:cTn id="37"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additive="base">
                                        <p:cTn id="42" dur="500" fill="hold"/>
                                        <p:tgtEl>
                                          <p:spTgt spid="52"/>
                                        </p:tgtEl>
                                        <p:attrNameLst>
                                          <p:attrName>ppt_x</p:attrName>
                                        </p:attrNameLst>
                                      </p:cBhvr>
                                      <p:tavLst>
                                        <p:tav tm="0">
                                          <p:val>
                                            <p:strVal val="#ppt_x"/>
                                          </p:val>
                                        </p:tav>
                                        <p:tav tm="100000">
                                          <p:val>
                                            <p:strVal val="#ppt_x"/>
                                          </p:val>
                                        </p:tav>
                                      </p:tavLst>
                                    </p:anim>
                                    <p:anim calcmode="lin" valueType="num">
                                      <p:cBhvr additive="base">
                                        <p:cTn id="4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3"/>
                                        </p:tgtEl>
                                        <p:attrNameLst>
                                          <p:attrName>style.visibility</p:attrName>
                                        </p:attrNameLst>
                                      </p:cBhvr>
                                      <p:to>
                                        <p:strVal val="visible"/>
                                      </p:to>
                                    </p:set>
                                    <p:anim calcmode="lin" valueType="num">
                                      <p:cBhvr additive="base">
                                        <p:cTn id="48" dur="500" fill="hold"/>
                                        <p:tgtEl>
                                          <p:spTgt spid="53"/>
                                        </p:tgtEl>
                                        <p:attrNameLst>
                                          <p:attrName>ppt_x</p:attrName>
                                        </p:attrNameLst>
                                      </p:cBhvr>
                                      <p:tavLst>
                                        <p:tav tm="0">
                                          <p:val>
                                            <p:strVal val="#ppt_x"/>
                                          </p:val>
                                        </p:tav>
                                        <p:tav tm="100000">
                                          <p:val>
                                            <p:strVal val="#ppt_x"/>
                                          </p:val>
                                        </p:tav>
                                      </p:tavLst>
                                    </p:anim>
                                    <p:anim calcmode="lin" valueType="num">
                                      <p:cBhvr additive="base">
                                        <p:cTn id="49"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54"/>
                                        </p:tgtEl>
                                        <p:attrNameLst>
                                          <p:attrName>style.visibility</p:attrName>
                                        </p:attrNameLst>
                                      </p:cBhvr>
                                      <p:to>
                                        <p:strVal val="visible"/>
                                      </p:to>
                                    </p:set>
                                    <p:anim calcmode="lin" valueType="num">
                                      <p:cBhvr additive="base">
                                        <p:cTn id="54" dur="500" fill="hold"/>
                                        <p:tgtEl>
                                          <p:spTgt spid="54"/>
                                        </p:tgtEl>
                                        <p:attrNameLst>
                                          <p:attrName>ppt_x</p:attrName>
                                        </p:attrNameLst>
                                      </p:cBhvr>
                                      <p:tavLst>
                                        <p:tav tm="0">
                                          <p:val>
                                            <p:strVal val="#ppt_x"/>
                                          </p:val>
                                        </p:tav>
                                        <p:tav tm="100000">
                                          <p:val>
                                            <p:strVal val="#ppt_x"/>
                                          </p:val>
                                        </p:tav>
                                      </p:tavLst>
                                    </p:anim>
                                    <p:anim calcmode="lin" valueType="num">
                                      <p:cBhvr additive="base">
                                        <p:cTn id="55"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55"/>
                                        </p:tgtEl>
                                        <p:attrNameLst>
                                          <p:attrName>style.visibility</p:attrName>
                                        </p:attrNameLst>
                                      </p:cBhvr>
                                      <p:to>
                                        <p:strVal val="visible"/>
                                      </p:to>
                                    </p:set>
                                    <p:anim calcmode="lin" valueType="num">
                                      <p:cBhvr additive="base">
                                        <p:cTn id="60" dur="500" fill="hold"/>
                                        <p:tgtEl>
                                          <p:spTgt spid="55"/>
                                        </p:tgtEl>
                                        <p:attrNameLst>
                                          <p:attrName>ppt_x</p:attrName>
                                        </p:attrNameLst>
                                      </p:cBhvr>
                                      <p:tavLst>
                                        <p:tav tm="0">
                                          <p:val>
                                            <p:strVal val="#ppt_x"/>
                                          </p:val>
                                        </p:tav>
                                        <p:tav tm="100000">
                                          <p:val>
                                            <p:strVal val="#ppt_x"/>
                                          </p:val>
                                        </p:tav>
                                      </p:tavLst>
                                    </p:anim>
                                    <p:anim calcmode="lin" valueType="num">
                                      <p:cBhvr additive="base">
                                        <p:cTn id="61"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fill="hold"/>
                                        <p:tgtEl>
                                          <p:spTgt spid="56"/>
                                        </p:tgtEl>
                                        <p:attrNameLst>
                                          <p:attrName>ppt_x</p:attrName>
                                        </p:attrNameLst>
                                      </p:cBhvr>
                                      <p:tavLst>
                                        <p:tav tm="0">
                                          <p:val>
                                            <p:strVal val="#ppt_x"/>
                                          </p:val>
                                        </p:tav>
                                        <p:tav tm="100000">
                                          <p:val>
                                            <p:strVal val="#ppt_x"/>
                                          </p:val>
                                        </p:tav>
                                      </p:tavLst>
                                    </p:anim>
                                    <p:anim calcmode="lin" valueType="num">
                                      <p:cBhvr additive="base">
                                        <p:cTn id="67"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additive="base">
                                        <p:cTn id="72" dur="500" fill="hold"/>
                                        <p:tgtEl>
                                          <p:spTgt spid="57"/>
                                        </p:tgtEl>
                                        <p:attrNameLst>
                                          <p:attrName>ppt_x</p:attrName>
                                        </p:attrNameLst>
                                      </p:cBhvr>
                                      <p:tavLst>
                                        <p:tav tm="0">
                                          <p:val>
                                            <p:strVal val="#ppt_x"/>
                                          </p:val>
                                        </p:tav>
                                        <p:tav tm="100000">
                                          <p:val>
                                            <p:strVal val="#ppt_x"/>
                                          </p:val>
                                        </p:tav>
                                      </p:tavLst>
                                    </p:anim>
                                    <p:anim calcmode="lin" valueType="num">
                                      <p:cBhvr additive="base">
                                        <p:cTn id="7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58"/>
                                        </p:tgtEl>
                                        <p:attrNameLst>
                                          <p:attrName>style.visibility</p:attrName>
                                        </p:attrNameLst>
                                      </p:cBhvr>
                                      <p:to>
                                        <p:strVal val="visible"/>
                                      </p:to>
                                    </p:set>
                                    <p:anim calcmode="lin" valueType="num">
                                      <p:cBhvr additive="base">
                                        <p:cTn id="78" dur="500" fill="hold"/>
                                        <p:tgtEl>
                                          <p:spTgt spid="58"/>
                                        </p:tgtEl>
                                        <p:attrNameLst>
                                          <p:attrName>ppt_x</p:attrName>
                                        </p:attrNameLst>
                                      </p:cBhvr>
                                      <p:tavLst>
                                        <p:tav tm="0">
                                          <p:val>
                                            <p:strVal val="#ppt_x"/>
                                          </p:val>
                                        </p:tav>
                                        <p:tav tm="100000">
                                          <p:val>
                                            <p:strVal val="#ppt_x"/>
                                          </p:val>
                                        </p:tav>
                                      </p:tavLst>
                                    </p:anim>
                                    <p:anim calcmode="lin" valueType="num">
                                      <p:cBhvr additive="base">
                                        <p:cTn id="79"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61"/>
                                        </p:tgtEl>
                                        <p:attrNameLst>
                                          <p:attrName>style.visibility</p:attrName>
                                        </p:attrNameLst>
                                      </p:cBhvr>
                                      <p:to>
                                        <p:strVal val="visible"/>
                                      </p:to>
                                    </p:set>
                                    <p:anim calcmode="lin" valueType="num">
                                      <p:cBhvr additive="base">
                                        <p:cTn id="84" dur="500" fill="hold"/>
                                        <p:tgtEl>
                                          <p:spTgt spid="61"/>
                                        </p:tgtEl>
                                        <p:attrNameLst>
                                          <p:attrName>ppt_x</p:attrName>
                                        </p:attrNameLst>
                                      </p:cBhvr>
                                      <p:tavLst>
                                        <p:tav tm="0">
                                          <p:val>
                                            <p:strVal val="#ppt_x"/>
                                          </p:val>
                                        </p:tav>
                                        <p:tav tm="100000">
                                          <p:val>
                                            <p:strVal val="#ppt_x"/>
                                          </p:val>
                                        </p:tav>
                                      </p:tavLst>
                                    </p:anim>
                                    <p:anim calcmode="lin" valueType="num">
                                      <p:cBhvr additive="base">
                                        <p:cTn id="85"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62"/>
                                        </p:tgtEl>
                                        <p:attrNameLst>
                                          <p:attrName>style.visibility</p:attrName>
                                        </p:attrNameLst>
                                      </p:cBhvr>
                                      <p:to>
                                        <p:strVal val="visible"/>
                                      </p:to>
                                    </p:set>
                                    <p:anim calcmode="lin" valueType="num">
                                      <p:cBhvr additive="base">
                                        <p:cTn id="90" dur="500" fill="hold"/>
                                        <p:tgtEl>
                                          <p:spTgt spid="62"/>
                                        </p:tgtEl>
                                        <p:attrNameLst>
                                          <p:attrName>ppt_x</p:attrName>
                                        </p:attrNameLst>
                                      </p:cBhvr>
                                      <p:tavLst>
                                        <p:tav tm="0">
                                          <p:val>
                                            <p:strVal val="#ppt_x"/>
                                          </p:val>
                                        </p:tav>
                                        <p:tav tm="100000">
                                          <p:val>
                                            <p:strVal val="#ppt_x"/>
                                          </p:val>
                                        </p:tav>
                                      </p:tavLst>
                                    </p:anim>
                                    <p:anim calcmode="lin" valueType="num">
                                      <p:cBhvr additive="base">
                                        <p:cTn id="91"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3" grpId="0" bldLvl="0" animBg="1"/>
      <p:bldP spid="44" grpId="0" bldLvl="0" animBg="1"/>
      <p:bldP spid="46" grpId="0" bldLvl="0" animBg="1"/>
      <p:bldP spid="48" grpId="0" bldLvl="0" animBg="1"/>
      <p:bldP spid="52" grpId="0" bldLvl="0" animBg="1"/>
      <p:bldP spid="53" grpId="0" bldLvl="0" animBg="1"/>
      <p:bldP spid="54" grpId="0" bldLvl="0" animBg="1"/>
      <p:bldP spid="55" grpId="0" bldLvl="0" animBg="1"/>
      <p:bldP spid="56" grpId="0" bldLvl="0" animBg="1"/>
      <p:bldP spid="57" grpId="0" bldLvl="0" animBg="1"/>
      <p:bldP spid="58" grpId="0" bldLvl="0" animBg="1"/>
      <p:bldP spid="61" grpId="0" bldLvl="0" animBg="1"/>
      <p:bldP spid="6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 y="0"/>
            <a:ext cx="12203289" cy="6857999"/>
            <a:chOff x="1210962" y="879389"/>
            <a:chExt cx="9922476" cy="5251621"/>
          </a:xfrm>
        </p:grpSpPr>
        <p:sp>
          <p:nvSpPr>
            <p:cNvPr id="4" name="矩形 3"/>
            <p:cNvSpPr/>
            <p:nvPr/>
          </p:nvSpPr>
          <p:spPr>
            <a:xfrm>
              <a:off x="1210962" y="879389"/>
              <a:ext cx="9922476" cy="5251621"/>
            </a:xfrm>
            <a:prstGeom prst="rect">
              <a:avLst/>
            </a:prstGeom>
            <a:noFill/>
            <a:ln w="57150">
              <a:solidFill>
                <a:srgbClr val="FBBF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363362" y="1034878"/>
              <a:ext cx="9617676" cy="4940643"/>
            </a:xfrm>
            <a:prstGeom prst="rect">
              <a:avLst/>
            </a:prstGeom>
            <a:noFill/>
            <a:ln w="57150">
              <a:solidFill>
                <a:srgbClr val="FBBF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4671063" y="152250"/>
            <a:ext cx="2849880" cy="706755"/>
          </a:xfrm>
          <a:prstGeom prst="rect">
            <a:avLst/>
          </a:prstGeom>
          <a:noFill/>
        </p:spPr>
        <p:txBody>
          <a:bodyPr wrap="none" lIns="91440" tIns="45720" rIns="91440" bIns="45720">
            <a:spAutoFit/>
          </a:bodyPr>
          <a:lstStyle/>
          <a:p>
            <a:pPr algn="ctr"/>
            <a:r>
              <a:rPr lang="en-US" altLang="zh-CN" sz="4000" b="1" cap="none" spc="0"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zh-CN" altLang="en-US" sz="40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下水文欣赏</a:t>
            </a:r>
            <a:endParaRPr lang="zh-CN" altLang="en-US" sz="4000" b="1" cap="none" spc="0"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endParaRPr>
          </a:p>
        </p:txBody>
      </p:sp>
      <p:sp>
        <p:nvSpPr>
          <p:cNvPr id="3" name="文本框 2"/>
          <p:cNvSpPr txBox="1"/>
          <p:nvPr/>
        </p:nvSpPr>
        <p:spPr>
          <a:xfrm>
            <a:off x="395111" y="809336"/>
            <a:ext cx="11401777" cy="56311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When I was about to say goodbye, the girl asked if I’d had lunch</a:t>
            </a: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.Shaking my head with my hands stretching in the air, I had no mood to eat anything before my car was repaired . With smile she led me into their car, treating me to a variety of foods. I thanked them a million . I was hungry enough to eat up an elephant. I bet it was the most delicious food that I had had. Watching me wolfing them down, the family grinned from ear to ear, so did I. We chatted freely as if we were friends for many years. After exchanging telephone numbers, expanding my thanks again, I got off the car, when the girl passed a paper bag to me. </a:t>
            </a:r>
            <a:endPar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0">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After they left, I got into my Jeep and opened the paper bag. </a:t>
            </a: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he sight of the money filled me with surprise. It was the money that I handed to her mother. Inside was also a note, reading, “Dear friend, may you have a good trip! Please pass it to those </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lvl="0">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in need.” In a flash, with tears welling up in my </a:t>
            </a:r>
            <a:r>
              <a:rPr lang="en-US" altLang="zh-CN" sz="2400" dirty="0">
                <a:solidFill>
                  <a:prstClr val="black"/>
                </a:solidFill>
                <a:latin typeface="Times New Roman" panose="02020603050405020304" pitchFamily="18" charset="0"/>
                <a:cs typeface="Times New Roman" panose="02020603050405020304" pitchFamily="18" charset="0"/>
              </a:rPr>
              <a:t>eyes, I was </a:t>
            </a:r>
            <a:r>
              <a:rPr lang="en-US" altLang="zh-CN" sz="2400" dirty="0">
                <a:solidFill>
                  <a:srgbClr val="000000"/>
                </a:solidFill>
                <a:latin typeface="Times New Roman" panose="02020603050405020304" pitchFamily="18" charset="0"/>
                <a:ea typeface="+mj-ea"/>
                <a:cs typeface="Times New Roman" panose="02020603050405020304" pitchFamily="18" charset="0"/>
              </a:rPr>
              <a:t>touched </a:t>
            </a:r>
            <a:endParaRPr lang="en-US" altLang="zh-CN" sz="2400" dirty="0">
              <a:solidFill>
                <a:srgbClr val="000000"/>
              </a:solidFill>
              <a:latin typeface="Times New Roman" panose="02020603050405020304" pitchFamily="18" charset="0"/>
              <a:ea typeface="+mj-ea"/>
              <a:cs typeface="Times New Roman" panose="02020603050405020304" pitchFamily="18" charset="0"/>
            </a:endParaRPr>
          </a:p>
          <a:p>
            <a:pPr lvl="0">
              <a:defRPr/>
            </a:pPr>
            <a:r>
              <a:rPr lang="en-US" altLang="zh-CN" sz="2400" dirty="0">
                <a:solidFill>
                  <a:srgbClr val="000000"/>
                </a:solidFill>
                <a:latin typeface="Times New Roman" panose="02020603050405020304" pitchFamily="18" charset="0"/>
                <a:ea typeface="+mj-ea"/>
                <a:cs typeface="Times New Roman" panose="02020603050405020304" pitchFamily="18" charset="0"/>
              </a:rPr>
              <a:t>beyond words. </a:t>
            </a:r>
            <a:r>
              <a:rPr lang="en-US" altLang="zh-CN" sz="2400" dirty="0">
                <a:solidFill>
                  <a:prstClr val="black"/>
                </a:solidFill>
                <a:latin typeface="Times New Roman" panose="02020603050405020304" pitchFamily="18" charset="0"/>
                <a:cs typeface="Times New Roman" panose="02020603050405020304" pitchFamily="18" charset="0"/>
              </a:rPr>
              <a:t>I felt so warm as if there were nine suns in my chest. </a:t>
            </a:r>
            <a:endParaRPr lang="en-US" altLang="zh-CN" sz="2400" dirty="0">
              <a:solidFill>
                <a:prstClr val="black"/>
              </a:solidFill>
              <a:latin typeface="Times New Roman" panose="02020603050405020304" pitchFamily="18" charset="0"/>
              <a:cs typeface="Times New Roman" panose="02020603050405020304" pitchFamily="18" charset="0"/>
            </a:endParaRPr>
          </a:p>
          <a:p>
            <a:pPr lvl="0">
              <a:defRPr/>
            </a:pPr>
            <a:r>
              <a:rPr lang="en-US" altLang="zh-CN" sz="2400" dirty="0">
                <a:solidFill>
                  <a:srgbClr val="000000"/>
                </a:solidFill>
                <a:latin typeface="Times New Roman" panose="02020603050405020304" pitchFamily="18" charset="0"/>
                <a:ea typeface="+mj-ea"/>
                <a:cs typeface="Times New Roman" panose="02020603050405020304" pitchFamily="18" charset="0"/>
              </a:rPr>
              <a:t>They rebuilt my faith in people.I made up my mind to pass on “love”  to others. Just as a saying goes : </a:t>
            </a:r>
            <a:r>
              <a:rPr lang="zh-CN" altLang="en-US" sz="2400" dirty="0">
                <a:solidFill>
                  <a:srgbClr val="333333"/>
                </a:solidFill>
                <a:latin typeface="PingFang SC"/>
                <a:ea typeface="+mj-ea"/>
                <a:cs typeface="Times New Roman" panose="02020603050405020304" pitchFamily="18" charset="0"/>
              </a:rPr>
              <a:t>“</a:t>
            </a:r>
            <a:r>
              <a:rPr lang="en-US" altLang="zh-CN" sz="2400" b="0" i="0" dirty="0">
                <a:solidFill>
                  <a:srgbClr val="333333"/>
                </a:solidFill>
                <a:effectLst/>
                <a:latin typeface="PingFang SC"/>
              </a:rPr>
              <a:t> </a:t>
            </a: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Gifts of roses, hand there are lingering fragrance. </a:t>
            </a:r>
            <a:r>
              <a:rPr lang="zh-CN" altLang="en-US"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 name="直接连接符 10"/>
          <p:cNvCxnSpPr/>
          <p:nvPr/>
        </p:nvCxnSpPr>
        <p:spPr>
          <a:xfrm>
            <a:off x="9057093" y="1975556"/>
            <a:ext cx="211657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74134" y="2308578"/>
            <a:ext cx="89182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94036" y="2314223"/>
            <a:ext cx="51872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297289" y="2698045"/>
            <a:ext cx="41035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840134" y="2698045"/>
            <a:ext cx="281657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809112" y="2698045"/>
            <a:ext cx="89182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681112" y="3070578"/>
            <a:ext cx="450991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356600" y="4188178"/>
            <a:ext cx="28170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74134" y="4515556"/>
            <a:ext cx="278835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969023" y="4515556"/>
            <a:ext cx="282786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968027" y="5283200"/>
            <a:ext cx="390690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044245" y="5631299"/>
            <a:ext cx="474979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565785" y="5960110"/>
            <a:ext cx="10715625" cy="165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对话气泡: 椭圆形 34"/>
          <p:cNvSpPr/>
          <p:nvPr/>
        </p:nvSpPr>
        <p:spPr>
          <a:xfrm>
            <a:off x="9361399" y="643396"/>
            <a:ext cx="1662783"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夸张</a:t>
            </a:r>
            <a:endParaRPr lang="zh-CN" altLang="en-US" sz="3600" dirty="0">
              <a:solidFill>
                <a:schemeClr val="tx1"/>
              </a:solidFill>
            </a:endParaRPr>
          </a:p>
        </p:txBody>
      </p:sp>
      <p:sp>
        <p:nvSpPr>
          <p:cNvPr id="36" name="对话气泡: 椭圆形 35"/>
          <p:cNvSpPr/>
          <p:nvPr/>
        </p:nvSpPr>
        <p:spPr>
          <a:xfrm>
            <a:off x="3459828" y="1012386"/>
            <a:ext cx="1662783"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夸张</a:t>
            </a:r>
            <a:endParaRPr lang="zh-CN" altLang="en-US" sz="3600" dirty="0">
              <a:solidFill>
                <a:schemeClr val="tx1"/>
              </a:solidFill>
            </a:endParaRPr>
          </a:p>
        </p:txBody>
      </p:sp>
      <p:sp>
        <p:nvSpPr>
          <p:cNvPr id="37" name="对话气泡: 椭圆形 36"/>
          <p:cNvSpPr/>
          <p:nvPr/>
        </p:nvSpPr>
        <p:spPr>
          <a:xfrm>
            <a:off x="8006732" y="1249682"/>
            <a:ext cx="1662783"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夸张</a:t>
            </a:r>
            <a:endParaRPr lang="zh-CN" altLang="en-US" sz="3600" dirty="0">
              <a:solidFill>
                <a:schemeClr val="tx1"/>
              </a:solidFill>
            </a:endParaRPr>
          </a:p>
        </p:txBody>
      </p:sp>
      <p:sp>
        <p:nvSpPr>
          <p:cNvPr id="38" name="对话气泡: 椭圆形 37"/>
          <p:cNvSpPr/>
          <p:nvPr/>
        </p:nvSpPr>
        <p:spPr>
          <a:xfrm>
            <a:off x="10444170" y="1258565"/>
            <a:ext cx="1662783"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倒装</a:t>
            </a:r>
            <a:endParaRPr lang="zh-CN" altLang="en-US" sz="3600" dirty="0">
              <a:solidFill>
                <a:schemeClr val="tx1"/>
              </a:solidFill>
            </a:endParaRPr>
          </a:p>
        </p:txBody>
      </p:sp>
      <p:sp>
        <p:nvSpPr>
          <p:cNvPr id="39" name="对话气泡: 椭圆形 38"/>
          <p:cNvSpPr/>
          <p:nvPr/>
        </p:nvSpPr>
        <p:spPr>
          <a:xfrm>
            <a:off x="5164045" y="1147905"/>
            <a:ext cx="1662783"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比喻</a:t>
            </a:r>
            <a:endParaRPr lang="zh-CN" altLang="en-US" sz="3600" dirty="0">
              <a:solidFill>
                <a:schemeClr val="tx1"/>
              </a:solidFill>
            </a:endParaRPr>
          </a:p>
        </p:txBody>
      </p:sp>
      <p:sp>
        <p:nvSpPr>
          <p:cNvPr id="40" name="对话气泡: 椭圆形 39"/>
          <p:cNvSpPr/>
          <p:nvPr/>
        </p:nvSpPr>
        <p:spPr>
          <a:xfrm>
            <a:off x="4185269" y="1733484"/>
            <a:ext cx="1662783"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虚拟</a:t>
            </a:r>
            <a:endParaRPr lang="zh-CN" altLang="en-US" sz="3600" dirty="0">
              <a:solidFill>
                <a:schemeClr val="tx1"/>
              </a:solidFill>
            </a:endParaRPr>
          </a:p>
        </p:txBody>
      </p:sp>
      <p:cxnSp>
        <p:nvCxnSpPr>
          <p:cNvPr id="41" name="直接连接符 40"/>
          <p:cNvCxnSpPr/>
          <p:nvPr/>
        </p:nvCxnSpPr>
        <p:spPr>
          <a:xfrm>
            <a:off x="1678702" y="3428999"/>
            <a:ext cx="333795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对话气泡: 椭圆形 42"/>
          <p:cNvSpPr/>
          <p:nvPr/>
        </p:nvSpPr>
        <p:spPr>
          <a:xfrm>
            <a:off x="1678703" y="2032047"/>
            <a:ext cx="2354166"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非谓语</a:t>
            </a:r>
            <a:endParaRPr lang="zh-CN" altLang="en-US" sz="3600" dirty="0">
              <a:solidFill>
                <a:schemeClr val="tx1"/>
              </a:solidFill>
            </a:endParaRPr>
          </a:p>
        </p:txBody>
      </p:sp>
      <p:sp>
        <p:nvSpPr>
          <p:cNvPr id="44" name="对话气泡: 椭圆形 43"/>
          <p:cNvSpPr/>
          <p:nvPr/>
        </p:nvSpPr>
        <p:spPr>
          <a:xfrm>
            <a:off x="8981853" y="2669677"/>
            <a:ext cx="1662783"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无灵主语</a:t>
            </a:r>
            <a:endParaRPr lang="zh-CN" altLang="en-US" sz="3600" dirty="0">
              <a:solidFill>
                <a:schemeClr val="tx1"/>
              </a:solidFill>
            </a:endParaRPr>
          </a:p>
        </p:txBody>
      </p:sp>
      <p:cxnSp>
        <p:nvCxnSpPr>
          <p:cNvPr id="45" name="直接连接符 44"/>
          <p:cNvCxnSpPr/>
          <p:nvPr/>
        </p:nvCxnSpPr>
        <p:spPr>
          <a:xfrm>
            <a:off x="3420638" y="4515556"/>
            <a:ext cx="535072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231332" y="4890910"/>
            <a:ext cx="318781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对话气泡: 椭圆形 48"/>
          <p:cNvSpPr/>
          <p:nvPr/>
        </p:nvSpPr>
        <p:spPr>
          <a:xfrm>
            <a:off x="4607994" y="3049570"/>
            <a:ext cx="2199498"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强调句</a:t>
            </a:r>
            <a:endParaRPr lang="zh-CN" altLang="en-US" sz="3600" dirty="0">
              <a:solidFill>
                <a:schemeClr val="tx1"/>
              </a:solidFill>
            </a:endParaRPr>
          </a:p>
        </p:txBody>
      </p:sp>
      <p:sp>
        <p:nvSpPr>
          <p:cNvPr id="50" name="对话气泡: 椭圆形 49"/>
          <p:cNvSpPr/>
          <p:nvPr/>
        </p:nvSpPr>
        <p:spPr>
          <a:xfrm>
            <a:off x="9958326" y="3063045"/>
            <a:ext cx="1662783"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倒装</a:t>
            </a:r>
            <a:endParaRPr lang="zh-CN" altLang="en-US" sz="3600" dirty="0">
              <a:solidFill>
                <a:schemeClr val="tx1"/>
              </a:solidFill>
            </a:endParaRPr>
          </a:p>
        </p:txBody>
      </p:sp>
      <p:sp>
        <p:nvSpPr>
          <p:cNvPr id="51" name="对话气泡: 椭圆形 50"/>
          <p:cNvSpPr/>
          <p:nvPr/>
        </p:nvSpPr>
        <p:spPr>
          <a:xfrm>
            <a:off x="3511340" y="3488515"/>
            <a:ext cx="1662783"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倒装</a:t>
            </a:r>
            <a:endParaRPr lang="zh-CN" altLang="en-US" sz="3600" dirty="0">
              <a:solidFill>
                <a:schemeClr val="tx1"/>
              </a:solidFill>
            </a:endParaRPr>
          </a:p>
        </p:txBody>
      </p:sp>
      <p:sp>
        <p:nvSpPr>
          <p:cNvPr id="52" name="对话气泡: 椭圆形 51"/>
          <p:cNvSpPr/>
          <p:nvPr/>
        </p:nvSpPr>
        <p:spPr>
          <a:xfrm>
            <a:off x="5016660" y="3923625"/>
            <a:ext cx="3392558"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with</a:t>
            </a:r>
            <a:r>
              <a:rPr lang="zh-CN" altLang="en-US" sz="3600" dirty="0">
                <a:solidFill>
                  <a:schemeClr val="tx1"/>
                </a:solidFill>
              </a:rPr>
              <a:t>的复合结构</a:t>
            </a:r>
            <a:endParaRPr lang="zh-CN" altLang="en-US" sz="3600" dirty="0">
              <a:solidFill>
                <a:schemeClr val="tx1"/>
              </a:solidFill>
            </a:endParaRPr>
          </a:p>
        </p:txBody>
      </p:sp>
      <p:sp>
        <p:nvSpPr>
          <p:cNvPr id="53" name="对话气泡: 椭圆形 52"/>
          <p:cNvSpPr/>
          <p:nvPr/>
        </p:nvSpPr>
        <p:spPr>
          <a:xfrm>
            <a:off x="6322734" y="4242951"/>
            <a:ext cx="1662783" cy="1174190"/>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夸张</a:t>
            </a:r>
            <a:endParaRPr lang="zh-CN" altLang="en-US" sz="3600" dirty="0">
              <a:solidFill>
                <a:schemeClr val="tx1"/>
              </a:solidFill>
            </a:endParaRPr>
          </a:p>
        </p:txBody>
      </p:sp>
      <p:sp>
        <p:nvSpPr>
          <p:cNvPr id="54" name="对话气泡: 椭圆形 53"/>
          <p:cNvSpPr/>
          <p:nvPr/>
        </p:nvSpPr>
        <p:spPr>
          <a:xfrm>
            <a:off x="565785" y="4457065"/>
            <a:ext cx="2985135" cy="1174115"/>
          </a:xfrm>
          <a:prstGeom prst="wedgeEllipseCallout">
            <a:avLst/>
          </a:prstGeom>
          <a:solidFill>
            <a:srgbClr val="FBB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呼应前文升华主题</a:t>
            </a:r>
            <a:endParaRPr lang="zh-CN" altLang="en-US" sz="36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ppt_x"/>
                                          </p:val>
                                        </p:tav>
                                        <p:tav tm="100000">
                                          <p:val>
                                            <p:strVal val="#ppt_x"/>
                                          </p:val>
                                        </p:tav>
                                      </p:tavLst>
                                    </p:anim>
                                    <p:anim calcmode="lin" valueType="num">
                                      <p:cBhvr additive="base">
                                        <p:cTn id="1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ppt_x"/>
                                          </p:val>
                                        </p:tav>
                                        <p:tav tm="100000">
                                          <p:val>
                                            <p:strVal val="#ppt_x"/>
                                          </p:val>
                                        </p:tav>
                                      </p:tavLst>
                                    </p:anim>
                                    <p:anim calcmode="lin" valueType="num">
                                      <p:cBhvr additive="base">
                                        <p:cTn id="1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ppt_x"/>
                                          </p:val>
                                        </p:tav>
                                        <p:tav tm="100000">
                                          <p:val>
                                            <p:strVal val="#ppt_x"/>
                                          </p:val>
                                        </p:tav>
                                      </p:tavLst>
                                    </p:anim>
                                    <p:anim calcmode="lin" valueType="num">
                                      <p:cBhvr additive="base">
                                        <p:cTn id="25"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additive="base">
                                        <p:cTn id="30" dur="500" fill="hold"/>
                                        <p:tgtEl>
                                          <p:spTgt spid="37"/>
                                        </p:tgtEl>
                                        <p:attrNameLst>
                                          <p:attrName>ppt_x</p:attrName>
                                        </p:attrNameLst>
                                      </p:cBhvr>
                                      <p:tavLst>
                                        <p:tav tm="0">
                                          <p:val>
                                            <p:strVal val="#ppt_x"/>
                                          </p:val>
                                        </p:tav>
                                        <p:tav tm="100000">
                                          <p:val>
                                            <p:strVal val="#ppt_x"/>
                                          </p:val>
                                        </p:tav>
                                      </p:tavLst>
                                    </p:anim>
                                    <p:anim calcmode="lin" valueType="num">
                                      <p:cBhvr additive="base">
                                        <p:cTn id="3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additive="base">
                                        <p:cTn id="36" dur="500" fill="hold"/>
                                        <p:tgtEl>
                                          <p:spTgt spid="38"/>
                                        </p:tgtEl>
                                        <p:attrNameLst>
                                          <p:attrName>ppt_x</p:attrName>
                                        </p:attrNameLst>
                                      </p:cBhvr>
                                      <p:tavLst>
                                        <p:tav tm="0">
                                          <p:val>
                                            <p:strVal val="#ppt_x"/>
                                          </p:val>
                                        </p:tav>
                                        <p:tav tm="100000">
                                          <p:val>
                                            <p:strVal val="#ppt_x"/>
                                          </p:val>
                                        </p:tav>
                                      </p:tavLst>
                                    </p:anim>
                                    <p:anim calcmode="lin" valueType="num">
                                      <p:cBhvr additive="base">
                                        <p:cTn id="37"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500" fill="hold"/>
                                        <p:tgtEl>
                                          <p:spTgt spid="40"/>
                                        </p:tgtEl>
                                        <p:attrNameLst>
                                          <p:attrName>ppt_x</p:attrName>
                                        </p:attrNameLst>
                                      </p:cBhvr>
                                      <p:tavLst>
                                        <p:tav tm="0">
                                          <p:val>
                                            <p:strVal val="#ppt_x"/>
                                          </p:val>
                                        </p:tav>
                                        <p:tav tm="100000">
                                          <p:val>
                                            <p:strVal val="#ppt_x"/>
                                          </p:val>
                                        </p:tav>
                                      </p:tavLst>
                                    </p:anim>
                                    <p:anim calcmode="lin" valueType="num">
                                      <p:cBhvr additive="base">
                                        <p:cTn id="4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additive="base">
                                        <p:cTn id="48" dur="500" fill="hold"/>
                                        <p:tgtEl>
                                          <p:spTgt spid="43"/>
                                        </p:tgtEl>
                                        <p:attrNameLst>
                                          <p:attrName>ppt_x</p:attrName>
                                        </p:attrNameLst>
                                      </p:cBhvr>
                                      <p:tavLst>
                                        <p:tav tm="0">
                                          <p:val>
                                            <p:strVal val="#ppt_x"/>
                                          </p:val>
                                        </p:tav>
                                        <p:tav tm="100000">
                                          <p:val>
                                            <p:strVal val="#ppt_x"/>
                                          </p:val>
                                        </p:tav>
                                      </p:tavLst>
                                    </p:anim>
                                    <p:anim calcmode="lin" valueType="num">
                                      <p:cBhvr additive="base">
                                        <p:cTn id="49"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44"/>
                                        </p:tgtEl>
                                        <p:attrNameLst>
                                          <p:attrName>style.visibility</p:attrName>
                                        </p:attrNameLst>
                                      </p:cBhvr>
                                      <p:to>
                                        <p:strVal val="visible"/>
                                      </p:to>
                                    </p:set>
                                    <p:anim calcmode="lin" valueType="num">
                                      <p:cBhvr additive="base">
                                        <p:cTn id="54" dur="500" fill="hold"/>
                                        <p:tgtEl>
                                          <p:spTgt spid="44"/>
                                        </p:tgtEl>
                                        <p:attrNameLst>
                                          <p:attrName>ppt_x</p:attrName>
                                        </p:attrNameLst>
                                      </p:cBhvr>
                                      <p:tavLst>
                                        <p:tav tm="0">
                                          <p:val>
                                            <p:strVal val="#ppt_x"/>
                                          </p:val>
                                        </p:tav>
                                        <p:tav tm="100000">
                                          <p:val>
                                            <p:strVal val="#ppt_x"/>
                                          </p:val>
                                        </p:tav>
                                      </p:tavLst>
                                    </p:anim>
                                    <p:anim calcmode="lin" valueType="num">
                                      <p:cBhvr additive="base">
                                        <p:cTn id="5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49"/>
                                        </p:tgtEl>
                                        <p:attrNameLst>
                                          <p:attrName>style.visibility</p:attrName>
                                        </p:attrNameLst>
                                      </p:cBhvr>
                                      <p:to>
                                        <p:strVal val="visible"/>
                                      </p:to>
                                    </p:set>
                                    <p:anim calcmode="lin" valueType="num">
                                      <p:cBhvr additive="base">
                                        <p:cTn id="60" dur="500" fill="hold"/>
                                        <p:tgtEl>
                                          <p:spTgt spid="49"/>
                                        </p:tgtEl>
                                        <p:attrNameLst>
                                          <p:attrName>ppt_x</p:attrName>
                                        </p:attrNameLst>
                                      </p:cBhvr>
                                      <p:tavLst>
                                        <p:tav tm="0">
                                          <p:val>
                                            <p:strVal val="#ppt_x"/>
                                          </p:val>
                                        </p:tav>
                                        <p:tav tm="100000">
                                          <p:val>
                                            <p:strVal val="#ppt_x"/>
                                          </p:val>
                                        </p:tav>
                                      </p:tavLst>
                                    </p:anim>
                                    <p:anim calcmode="lin" valueType="num">
                                      <p:cBhvr additive="base">
                                        <p:cTn id="61"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0"/>
                                        </p:tgtEl>
                                        <p:attrNameLst>
                                          <p:attrName>style.visibility</p:attrName>
                                        </p:attrNameLst>
                                      </p:cBhvr>
                                      <p:to>
                                        <p:strVal val="visible"/>
                                      </p:to>
                                    </p:set>
                                    <p:anim calcmode="lin" valueType="num">
                                      <p:cBhvr additive="base">
                                        <p:cTn id="66" dur="500" fill="hold"/>
                                        <p:tgtEl>
                                          <p:spTgt spid="50"/>
                                        </p:tgtEl>
                                        <p:attrNameLst>
                                          <p:attrName>ppt_x</p:attrName>
                                        </p:attrNameLst>
                                      </p:cBhvr>
                                      <p:tavLst>
                                        <p:tav tm="0">
                                          <p:val>
                                            <p:strVal val="#ppt_x"/>
                                          </p:val>
                                        </p:tav>
                                        <p:tav tm="100000">
                                          <p:val>
                                            <p:strVal val="#ppt_x"/>
                                          </p:val>
                                        </p:tav>
                                      </p:tavLst>
                                    </p:anim>
                                    <p:anim calcmode="lin" valueType="num">
                                      <p:cBhvr additive="base">
                                        <p:cTn id="67"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additive="base">
                                        <p:cTn id="72" dur="500" fill="hold"/>
                                        <p:tgtEl>
                                          <p:spTgt spid="51"/>
                                        </p:tgtEl>
                                        <p:attrNameLst>
                                          <p:attrName>ppt_x</p:attrName>
                                        </p:attrNameLst>
                                      </p:cBhvr>
                                      <p:tavLst>
                                        <p:tav tm="0">
                                          <p:val>
                                            <p:strVal val="#ppt_x"/>
                                          </p:val>
                                        </p:tav>
                                        <p:tav tm="100000">
                                          <p:val>
                                            <p:strVal val="#ppt_x"/>
                                          </p:val>
                                        </p:tav>
                                      </p:tavLst>
                                    </p:anim>
                                    <p:anim calcmode="lin" valueType="num">
                                      <p:cBhvr additive="base">
                                        <p:cTn id="73"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52"/>
                                        </p:tgtEl>
                                        <p:attrNameLst>
                                          <p:attrName>style.visibility</p:attrName>
                                        </p:attrNameLst>
                                      </p:cBhvr>
                                      <p:to>
                                        <p:strVal val="visible"/>
                                      </p:to>
                                    </p:set>
                                    <p:anim calcmode="lin" valueType="num">
                                      <p:cBhvr additive="base">
                                        <p:cTn id="78" dur="500" fill="hold"/>
                                        <p:tgtEl>
                                          <p:spTgt spid="52"/>
                                        </p:tgtEl>
                                        <p:attrNameLst>
                                          <p:attrName>ppt_x</p:attrName>
                                        </p:attrNameLst>
                                      </p:cBhvr>
                                      <p:tavLst>
                                        <p:tav tm="0">
                                          <p:val>
                                            <p:strVal val="#ppt_x"/>
                                          </p:val>
                                        </p:tav>
                                        <p:tav tm="100000">
                                          <p:val>
                                            <p:strVal val="#ppt_x"/>
                                          </p:val>
                                        </p:tav>
                                      </p:tavLst>
                                    </p:anim>
                                    <p:anim calcmode="lin" valueType="num">
                                      <p:cBhvr additive="base">
                                        <p:cTn id="79"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53"/>
                                        </p:tgtEl>
                                        <p:attrNameLst>
                                          <p:attrName>style.visibility</p:attrName>
                                        </p:attrNameLst>
                                      </p:cBhvr>
                                      <p:to>
                                        <p:strVal val="visible"/>
                                      </p:to>
                                    </p:set>
                                    <p:anim calcmode="lin" valueType="num">
                                      <p:cBhvr additive="base">
                                        <p:cTn id="84" dur="500" fill="hold"/>
                                        <p:tgtEl>
                                          <p:spTgt spid="53"/>
                                        </p:tgtEl>
                                        <p:attrNameLst>
                                          <p:attrName>ppt_x</p:attrName>
                                        </p:attrNameLst>
                                      </p:cBhvr>
                                      <p:tavLst>
                                        <p:tav tm="0">
                                          <p:val>
                                            <p:strVal val="#ppt_x"/>
                                          </p:val>
                                        </p:tav>
                                        <p:tav tm="100000">
                                          <p:val>
                                            <p:strVal val="#ppt_x"/>
                                          </p:val>
                                        </p:tav>
                                      </p:tavLst>
                                    </p:anim>
                                    <p:anim calcmode="lin" valueType="num">
                                      <p:cBhvr additive="base">
                                        <p:cTn id="85"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54"/>
                                        </p:tgtEl>
                                        <p:attrNameLst>
                                          <p:attrName>style.visibility</p:attrName>
                                        </p:attrNameLst>
                                      </p:cBhvr>
                                      <p:to>
                                        <p:strVal val="visible"/>
                                      </p:to>
                                    </p:set>
                                    <p:anim calcmode="lin" valueType="num">
                                      <p:cBhvr additive="base">
                                        <p:cTn id="90" dur="500" fill="hold"/>
                                        <p:tgtEl>
                                          <p:spTgt spid="54"/>
                                        </p:tgtEl>
                                        <p:attrNameLst>
                                          <p:attrName>ppt_x</p:attrName>
                                        </p:attrNameLst>
                                      </p:cBhvr>
                                      <p:tavLst>
                                        <p:tav tm="0">
                                          <p:val>
                                            <p:strVal val="#ppt_x"/>
                                          </p:val>
                                        </p:tav>
                                        <p:tav tm="100000">
                                          <p:val>
                                            <p:strVal val="#ppt_x"/>
                                          </p:val>
                                        </p:tav>
                                      </p:tavLst>
                                    </p:anim>
                                    <p:anim calcmode="lin" valueType="num">
                                      <p:cBhvr additive="base">
                                        <p:cTn id="9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6" grpId="0" bldLvl="0" animBg="1"/>
      <p:bldP spid="37" grpId="0" bldLvl="0" animBg="1"/>
      <p:bldP spid="38" grpId="0" bldLvl="0" animBg="1"/>
      <p:bldP spid="39" grpId="0" bldLvl="0" animBg="1"/>
      <p:bldP spid="40" grpId="0" bldLvl="0" animBg="1"/>
      <p:bldP spid="43" grpId="0" bldLvl="0" animBg="1"/>
      <p:bldP spid="44" grpId="0" bldLvl="0" animBg="1"/>
      <p:bldP spid="49" grpId="0" bldLvl="0" animBg="1"/>
      <p:bldP spid="50" grpId="0" bldLvl="0" animBg="1"/>
      <p:bldP spid="51" grpId="0" bldLvl="0" animBg="1"/>
      <p:bldP spid="52" grpId="0" bldLvl="0" animBg="1"/>
      <p:bldP spid="53" grpId="0" bldLvl="0" animBg="1"/>
      <p:bldP spid="5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图文框 9"/>
          <p:cNvSpPr/>
          <p:nvPr/>
        </p:nvSpPr>
        <p:spPr>
          <a:xfrm>
            <a:off x="0" y="0"/>
            <a:ext cx="12192000" cy="6858000"/>
          </a:xfrm>
          <a:prstGeom prst="frame">
            <a:avLst>
              <a:gd name="adj1" fmla="val 1272"/>
            </a:avLst>
          </a:prstGeom>
          <a:solidFill>
            <a:srgbClr val="FB5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dirty="0">
              <a:solidFill>
                <a:schemeClr val="tx1"/>
              </a:solidFill>
              <a:latin typeface="Times New Roman" panose="02020603050405020304" pitchFamily="18" charset="0"/>
              <a:ea typeface="Times New Roman" panose="02020603050405020304" pitchFamily="18" charset="0"/>
              <a:sym typeface="+mn-ea"/>
            </a:endParaRPr>
          </a:p>
        </p:txBody>
      </p:sp>
      <p:sp>
        <p:nvSpPr>
          <p:cNvPr id="2" name="文本框 1"/>
          <p:cNvSpPr txBox="1"/>
          <p:nvPr/>
        </p:nvSpPr>
        <p:spPr>
          <a:xfrm>
            <a:off x="76200" y="119742"/>
            <a:ext cx="12115800" cy="8278495"/>
          </a:xfrm>
          <a:prstGeom prst="rect">
            <a:avLst/>
          </a:prstGeom>
          <a:noFill/>
        </p:spPr>
        <p:txBody>
          <a:bodyPr wrap="square" rtlCol="0" anchor="t">
            <a:spAutoFit/>
          </a:bodyPr>
          <a:lstStyle/>
          <a:p>
            <a:r>
              <a:rPr lang="en-US" altLang="zh-CN" sz="2800" dirty="0">
                <a:latin typeface="Times New Roman" panose="02020603050405020304" pitchFamily="18" charset="0"/>
                <a:cs typeface="Times New Roman" panose="02020603050405020304" pitchFamily="18" charset="0"/>
              </a:rPr>
              <a:t>A Possible Version:</a:t>
            </a:r>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  	</a:t>
            </a:r>
            <a:r>
              <a:rPr lang="en-US" altLang="zh-CN" sz="2800" i="1" u="sng" dirty="0">
                <a:latin typeface="Times New Roman" panose="02020603050405020304" pitchFamily="18" charset="0"/>
                <a:cs typeface="Times New Roman" panose="02020603050405020304" pitchFamily="18" charset="0"/>
              </a:rPr>
              <a:t>When I was about to say goodbye, the girl asked if I’d had lunch. </a:t>
            </a:r>
            <a:r>
              <a:rPr lang="en-US" altLang="zh-CN" sz="2800" dirty="0">
                <a:solidFill>
                  <a:srgbClr val="FF0000"/>
                </a:solidFill>
                <a:latin typeface="Times New Roman" panose="02020603050405020304" pitchFamily="18" charset="0"/>
                <a:cs typeface="Times New Roman" panose="02020603050405020304" pitchFamily="18" charset="0"/>
              </a:rPr>
              <a:t>Shaking my head, I insisted that I was not that hungry, and they should save the food for the rest of journey. However, </a:t>
            </a:r>
            <a:r>
              <a:rPr lang="en-US" altLang="zh-CN" sz="2800" dirty="0">
                <a:solidFill>
                  <a:srgbClr val="FF0000"/>
                </a:solidFill>
                <a:latin typeface="Times New Roman" panose="02020603050405020304" pitchFamily="18" charset="0"/>
                <a:ea typeface="Times New Roman" panose="02020603050405020304" pitchFamily="18" charset="0"/>
                <a:sym typeface="+mn-ea"/>
              </a:rPr>
              <a:t>t</a:t>
            </a:r>
            <a:r>
              <a:rPr lang="en-US" altLang="en-US" sz="2800" dirty="0">
                <a:solidFill>
                  <a:srgbClr val="FF0000"/>
                </a:solidFill>
                <a:latin typeface="Times New Roman" panose="02020603050405020304" pitchFamily="18" charset="0"/>
                <a:ea typeface="Times New Roman" panose="02020603050405020304" pitchFamily="18" charset="0"/>
                <a:sym typeface="+mn-ea"/>
              </a:rPr>
              <a:t>he sound of my stomach grumbling </a:t>
            </a:r>
            <a:r>
              <a:rPr lang="en-US" altLang="zh-CN" sz="2800" dirty="0">
                <a:solidFill>
                  <a:srgbClr val="FF0000"/>
                </a:solidFill>
                <a:latin typeface="Times New Roman" panose="02020603050405020304" pitchFamily="18" charset="0"/>
                <a:ea typeface="Times New Roman" panose="02020603050405020304" pitchFamily="18" charset="0"/>
                <a:sym typeface="+mn-ea"/>
              </a:rPr>
              <a:t>betrayed me. Smiling awkwardly, I admitted feeling a little bit peckish</a:t>
            </a:r>
            <a:r>
              <a:rPr lang="en-US" altLang="zh-CN" sz="2800" dirty="0">
                <a:latin typeface="Times New Roman" panose="02020603050405020304" pitchFamily="18" charset="0"/>
                <a:ea typeface="Times New Roman" panose="02020603050405020304" pitchFamily="18" charset="0"/>
                <a:sym typeface="+mn-ea"/>
              </a:rPr>
              <a:t>. </a:t>
            </a:r>
            <a:r>
              <a:rPr lang="en-US" altLang="zh-CN" sz="2800" dirty="0">
                <a:solidFill>
                  <a:srgbClr val="7030A0"/>
                </a:solidFill>
                <a:latin typeface="Times New Roman" panose="02020603050405020304" pitchFamily="18" charset="0"/>
                <a:ea typeface="Times New Roman" panose="02020603050405020304" pitchFamily="18" charset="0"/>
                <a:sym typeface="+mn-ea"/>
              </a:rPr>
              <a:t>Having made me wait for a second, she whirled around,  got into the car, and fumbled around for some food. Seconds later, “Here you are.” Appearing into sight was a paper bag.</a:t>
            </a:r>
            <a:r>
              <a:rPr lang="en-US" altLang="zh-CN" sz="2800" dirty="0">
                <a:latin typeface="Times New Roman" panose="02020603050405020304" pitchFamily="18" charset="0"/>
                <a:ea typeface="Times New Roman" panose="02020603050405020304" pitchFamily="18" charset="0"/>
                <a:sym typeface="+mn-ea"/>
              </a:rPr>
              <a:t> </a:t>
            </a:r>
            <a:r>
              <a:rPr lang="en-US" altLang="zh-CN" sz="2800" dirty="0">
                <a:gradFill>
                  <a:gsLst>
                    <a:gs pos="0">
                      <a:srgbClr val="007BD3"/>
                    </a:gs>
                    <a:gs pos="100000">
                      <a:srgbClr val="034373"/>
                    </a:gs>
                  </a:gsLst>
                  <a:lin scaled="0"/>
                </a:gradFill>
                <a:latin typeface="Times New Roman" panose="02020603050405020304" pitchFamily="18" charset="0"/>
                <a:ea typeface="Times New Roman" panose="02020603050405020304" pitchFamily="18" charset="0"/>
                <a:sym typeface="+mn-ea"/>
              </a:rPr>
              <a:t>Deeply affected by her kindness, I looked at the little girl, whose starry eyes on the lightening face glittered something sly, arousing my curiosity about what was in the bag. </a:t>
            </a:r>
            <a:r>
              <a:rPr lang="en-US" altLang="zh-CN" sz="2800" dirty="0">
                <a:solidFill>
                  <a:srgbClr val="FF0000"/>
                </a:solidFill>
                <a:latin typeface="Times New Roman" panose="02020603050405020304" pitchFamily="18" charset="0"/>
                <a:ea typeface="Times New Roman" panose="02020603050405020304" pitchFamily="18" charset="0"/>
                <a:sym typeface="+mn-ea"/>
              </a:rPr>
              <a:t>The family were ready to leave</a:t>
            </a:r>
            <a:r>
              <a:rPr lang="en-US" altLang="zh-CN" sz="2800" dirty="0">
                <a:latin typeface="Times New Roman" panose="02020603050405020304" pitchFamily="18" charset="0"/>
                <a:ea typeface="Times New Roman" panose="02020603050405020304" pitchFamily="18" charset="0"/>
                <a:sym typeface="+mn-ea"/>
              </a:rPr>
              <a:t>. </a:t>
            </a:r>
            <a:r>
              <a:rPr lang="en-US" altLang="zh-CN" sz="2800" dirty="0">
                <a:solidFill>
                  <a:srgbClr val="FF0000"/>
                </a:solidFill>
                <a:latin typeface="Times New Roman" panose="02020603050405020304" pitchFamily="18" charset="0"/>
                <a:ea typeface="Times New Roman" panose="02020603050405020304" pitchFamily="18" charset="0"/>
                <a:sym typeface="+mn-ea"/>
              </a:rPr>
              <a:t>The father started the truck, with the mother and girl seated in the back seat, waving goodbye to me. Waving back with a smile, I wished them a safe trip. I watched the truck disappear into the distance, mixed feelings welling up in me.</a:t>
            </a:r>
            <a:endParaRPr lang="en-US" altLang="zh-CN" sz="2800" dirty="0">
              <a:solidFill>
                <a:srgbClr val="FF0000"/>
              </a:solidFill>
              <a:latin typeface="Times New Roman" panose="02020603050405020304" pitchFamily="18" charset="0"/>
              <a:ea typeface="Times New Roman" panose="02020603050405020304" pitchFamily="18" charset="0"/>
              <a:sym typeface="+mn-ea"/>
            </a:endParaRPr>
          </a:p>
          <a:p>
            <a:endParaRPr lang="en-US" altLang="zh-CN" sz="2800" dirty="0">
              <a:latin typeface="Times New Roman" panose="02020603050405020304" pitchFamily="18" charset="0"/>
              <a:ea typeface="Times New Roman" panose="02020603050405020304" pitchFamily="18" charset="0"/>
              <a:sym typeface="+mn-ea"/>
            </a:endParaRPr>
          </a:p>
          <a:p>
            <a:endParaRPr lang="en-US" altLang="zh-CN" sz="2800" dirty="0">
              <a:latin typeface="Times New Roman" panose="02020603050405020304" pitchFamily="18" charset="0"/>
              <a:ea typeface="Times New Roman" panose="02020603050405020304" pitchFamily="18" charset="0"/>
              <a:sym typeface="+mn-ea"/>
            </a:endParaRP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 </a:t>
            </a:r>
            <a:endParaRPr lang="zh-CN" altLang="en-US"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p:txBody>
      </p:sp>
    </p:spTree>
  </p:cSld>
  <p:clrMapOvr>
    <a:masterClrMapping/>
  </p:clrMapOvr>
  <p:transition spd="slow" advTm="2000">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文本框 1"/>
          <p:cNvSpPr txBox="1"/>
          <p:nvPr/>
        </p:nvSpPr>
        <p:spPr>
          <a:xfrm>
            <a:off x="1097280" y="1686561"/>
            <a:ext cx="10424160" cy="3970318"/>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	During this past year, I've had three instances of car trouble. Each time these things happened, I </a:t>
            </a:r>
            <a:r>
              <a:rPr lang="en-US" altLang="zh-CN" sz="2800" b="1" u="sng" dirty="0">
                <a:solidFill>
                  <a:srgbClr val="FF0000"/>
                </a:solidFill>
                <a:latin typeface="Times New Roman" panose="02020603050405020304" pitchFamily="18" charset="0"/>
                <a:cs typeface="Times New Roman" panose="02020603050405020304" pitchFamily="18" charset="0"/>
              </a:rPr>
              <a:t>was sick of </a:t>
            </a:r>
            <a:r>
              <a:rPr lang="en-US" altLang="zh-CN" sz="2800" dirty="0">
                <a:latin typeface="Times New Roman" panose="02020603050405020304" pitchFamily="18" charset="0"/>
                <a:cs typeface="Times New Roman" panose="02020603050405020304" pitchFamily="18" charset="0"/>
              </a:rPr>
              <a:t>the way most people hadn't bothered to help. One of those times, I was on the side of the road </a:t>
            </a:r>
            <a:r>
              <a:rPr lang="en-US" altLang="zh-CN" sz="2800" b="1" u="sng" dirty="0">
                <a:solidFill>
                  <a:srgbClr val="FF0000"/>
                </a:solidFill>
                <a:latin typeface="Times New Roman" panose="02020603050405020304" pitchFamily="18" charset="0"/>
                <a:cs typeface="Times New Roman" panose="02020603050405020304" pitchFamily="18" charset="0"/>
              </a:rPr>
              <a:t>for close to three hours with my big Jeep</a:t>
            </a:r>
            <a:r>
              <a:rPr lang="en-US" altLang="zh-CN" sz="2800" dirty="0">
                <a:latin typeface="Times New Roman" panose="02020603050405020304" pitchFamily="18" charset="0"/>
                <a:cs typeface="Times New Roman" panose="02020603050405020304" pitchFamily="18" charset="0"/>
              </a:rPr>
              <a:t>. I put signs in the windows, big signs that said NEED A JACK</a:t>
            </a:r>
            <a:r>
              <a:rPr lang="zh-CN" altLang="en-US" sz="2800" dirty="0">
                <a:latin typeface="Times New Roman" panose="02020603050405020304" pitchFamily="18" charset="0"/>
                <a:cs typeface="Times New Roman" panose="02020603050405020304" pitchFamily="18" charset="0"/>
              </a:rPr>
              <a:t>（千斤顶）</a:t>
            </a:r>
            <a:r>
              <a:rPr lang="en-US" altLang="zh-CN" sz="2800" dirty="0">
                <a:latin typeface="Times New Roman" panose="02020603050405020304" pitchFamily="18" charset="0"/>
                <a:cs typeface="Times New Roman" panose="02020603050405020304" pitchFamily="18" charset="0"/>
              </a:rPr>
              <a:t>, and offered money</a:t>
            </a:r>
            <a:r>
              <a:rPr lang="en-US" altLang="zh-CN" sz="2800" b="1" u="sng" dirty="0">
                <a:solidFill>
                  <a:srgbClr val="FF0000"/>
                </a:solidFill>
                <a:latin typeface="Times New Roman" panose="02020603050405020304" pitchFamily="18" charset="0"/>
                <a:cs typeface="Times New Roman" panose="02020603050405020304" pitchFamily="18" charset="0"/>
              </a:rPr>
              <a:t>. Nothing. Right as I was about to give up</a:t>
            </a:r>
            <a:r>
              <a:rPr lang="en-US" altLang="zh-CN" sz="2800" dirty="0">
                <a:latin typeface="Times New Roman" panose="02020603050405020304" pitchFamily="18" charset="0"/>
                <a:cs typeface="Times New Roman" panose="02020603050405020304" pitchFamily="18" charset="0"/>
              </a:rPr>
              <a:t>, a Mexican family in </a:t>
            </a:r>
            <a:r>
              <a:rPr lang="en-US" altLang="zh-CN" sz="2800" b="1" u="sng" dirty="0">
                <a:solidFill>
                  <a:srgbClr val="FF0000"/>
                </a:solidFill>
                <a:latin typeface="Times New Roman" panose="02020603050405020304" pitchFamily="18" charset="0"/>
                <a:cs typeface="Times New Roman" panose="02020603050405020304" pitchFamily="18" charset="0"/>
              </a:rPr>
              <a:t>a small truck pulled over</a:t>
            </a:r>
            <a:r>
              <a:rPr lang="en-US" altLang="zh-CN" sz="2800" dirty="0">
                <a:latin typeface="Times New Roman" panose="02020603050405020304" pitchFamily="18" charset="0"/>
                <a:cs typeface="Times New Roman" panose="02020603050405020304" pitchFamily="18" charset="0"/>
              </a:rPr>
              <a:t>, </a:t>
            </a:r>
            <a:r>
              <a:rPr lang="en-US" altLang="zh-CN" sz="2800" b="1" u="sng" dirty="0">
                <a:solidFill>
                  <a:srgbClr val="FF0000"/>
                </a:solidFill>
                <a:latin typeface="Times New Roman" panose="02020603050405020304" pitchFamily="18" charset="0"/>
                <a:cs typeface="Times New Roman" panose="02020603050405020304" pitchFamily="18" charset="0"/>
              </a:rPr>
              <a:t>and the father bounded out</a:t>
            </a:r>
            <a:r>
              <a:rPr lang="en-US" altLang="zh-CN"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p:txBody>
      </p:sp>
      <p:sp>
        <p:nvSpPr>
          <p:cNvPr id="3" name="对话气泡: 椭圆形 2"/>
          <p:cNvSpPr/>
          <p:nvPr/>
        </p:nvSpPr>
        <p:spPr>
          <a:xfrm>
            <a:off x="6096000" y="426720"/>
            <a:ext cx="5029200" cy="1637030"/>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b="1" dirty="0">
                <a:solidFill>
                  <a:srgbClr val="FF0000"/>
                </a:solidFill>
                <a:latin typeface="Times New Roman" panose="02020603050405020304" pitchFamily="18" charset="0"/>
                <a:cs typeface="Times New Roman" panose="02020603050405020304" pitchFamily="18" charset="0"/>
              </a:rPr>
              <a:t>was fed up with people’s coldness/indifference</a:t>
            </a:r>
            <a:endParaRPr lang="en-US" altLang="zh-CN" sz="2400" b="1" dirty="0">
              <a:solidFill>
                <a:srgbClr val="FF0000"/>
              </a:solidFill>
              <a:latin typeface="Times New Roman" panose="02020603050405020304" pitchFamily="18" charset="0"/>
              <a:cs typeface="Times New Roman" panose="02020603050405020304" pitchFamily="18" charset="0"/>
            </a:endParaRPr>
          </a:p>
          <a:p>
            <a:pPr algn="ctr"/>
            <a:r>
              <a:rPr lang="en-US" altLang="zh-CN" sz="2400" b="1" dirty="0">
                <a:solidFill>
                  <a:srgbClr val="FF0000"/>
                </a:solidFill>
                <a:latin typeface="Times New Roman" panose="02020603050405020304" pitchFamily="18" charset="0"/>
                <a:cs typeface="Times New Roman" panose="02020603050405020304" pitchFamily="18" charset="0"/>
              </a:rPr>
              <a:t>cynical</a:t>
            </a:r>
            <a:r>
              <a:rPr lang="zh-CN" altLang="en-US" sz="2400" b="1" dirty="0">
                <a:solidFill>
                  <a:srgbClr val="FF0000"/>
                </a:solidFill>
                <a:latin typeface="Times New Roman" panose="02020603050405020304" pitchFamily="18" charset="0"/>
                <a:cs typeface="Times New Roman" panose="02020603050405020304" pitchFamily="18" charset="0"/>
              </a:rPr>
              <a:t>（愤世嫉俗的）</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4" name="对话气泡: 椭圆形 3"/>
          <p:cNvSpPr/>
          <p:nvPr/>
        </p:nvSpPr>
        <p:spPr>
          <a:xfrm flipH="1">
            <a:off x="7772400" y="2856084"/>
            <a:ext cx="2804160" cy="934720"/>
          </a:xfrm>
          <a:prstGeom prst="wedgeEllipseCallout">
            <a:avLst>
              <a:gd name="adj1" fmla="val 39792"/>
              <a:gd name="adj2" fmla="val 8474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b="1" dirty="0">
                <a:solidFill>
                  <a:srgbClr val="FF0000"/>
                </a:solidFill>
                <a:latin typeface="Times New Roman" panose="02020603050405020304" pitchFamily="18" charset="0"/>
                <a:cs typeface="Times New Roman" panose="02020603050405020304" pitchFamily="18" charset="0"/>
              </a:rPr>
              <a:t>disappointed</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5" name="对话气泡: 椭圆形 4"/>
          <p:cNvSpPr/>
          <p:nvPr/>
        </p:nvSpPr>
        <p:spPr>
          <a:xfrm flipH="1">
            <a:off x="172720" y="3105652"/>
            <a:ext cx="2570480" cy="934720"/>
          </a:xfrm>
          <a:prstGeom prst="wedgeEllipseCallout">
            <a:avLst>
              <a:gd name="adj1" fmla="val -15808"/>
              <a:gd name="adj2" fmla="val 10865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b="1" dirty="0">
                <a:solidFill>
                  <a:srgbClr val="FF0000"/>
                </a:solidFill>
                <a:latin typeface="Times New Roman" panose="02020603050405020304" pitchFamily="18" charset="0"/>
                <a:cs typeface="Times New Roman" panose="02020603050405020304" pitchFamily="18" charset="0"/>
              </a:rPr>
              <a:t>hopeful</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279400" y="5064365"/>
            <a:ext cx="11633200" cy="1384995"/>
          </a:xfrm>
          <a:prstGeom prst="rect">
            <a:avLst/>
          </a:prstGeom>
          <a:solidFill>
            <a:schemeClr val="bg1"/>
          </a:solidFill>
          <a:ln w="19050">
            <a:solidFill>
              <a:schemeClr val="tx1"/>
            </a:solidFill>
          </a:ln>
        </p:spPr>
        <p:txBody>
          <a:bodyPr wrap="squar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Plot 1:  </a:t>
            </a:r>
            <a:r>
              <a:rPr lang="en-US" altLang="zh-CN" sz="2800" b="1" dirty="0">
                <a:solidFill>
                  <a:srgbClr val="0070C0"/>
                </a:solidFill>
                <a:latin typeface="Times New Roman" panose="02020603050405020304" pitchFamily="18" charset="0"/>
                <a:cs typeface="Times New Roman" panose="02020603050405020304" pitchFamily="18" charset="0"/>
              </a:rPr>
              <a:t>Stuck on the road due to car trouble, I came across a Mexican family, who stopped to check on me.</a:t>
            </a:r>
            <a:endParaRPr lang="en-US" altLang="zh-CN" sz="2800" b="1" dirty="0">
              <a:solidFill>
                <a:srgbClr val="0070C0"/>
              </a:solidFill>
              <a:latin typeface="Times New Roman" panose="02020603050405020304" pitchFamily="18" charset="0"/>
              <a:cs typeface="Times New Roman" panose="02020603050405020304" pitchFamily="18" charset="0"/>
            </a:endParaRPr>
          </a:p>
          <a:p>
            <a:endParaRPr lang="zh-CN" altLang="en-US" sz="2800" b="1" dirty="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animBg="1"/>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图文框 9"/>
          <p:cNvSpPr/>
          <p:nvPr/>
        </p:nvSpPr>
        <p:spPr>
          <a:xfrm>
            <a:off x="0" y="0"/>
            <a:ext cx="12192000" cy="6858000"/>
          </a:xfrm>
          <a:prstGeom prst="frame">
            <a:avLst>
              <a:gd name="adj1" fmla="val 1272"/>
            </a:avLst>
          </a:prstGeom>
          <a:solidFill>
            <a:srgbClr val="FB5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dirty="0">
              <a:solidFill>
                <a:schemeClr val="tx1"/>
              </a:solidFill>
              <a:latin typeface="Times New Roman" panose="02020603050405020304" pitchFamily="18" charset="0"/>
              <a:ea typeface="Times New Roman" panose="02020603050405020304" pitchFamily="18" charset="0"/>
              <a:sym typeface="+mn-ea"/>
            </a:endParaRPr>
          </a:p>
        </p:txBody>
      </p:sp>
      <p:sp>
        <p:nvSpPr>
          <p:cNvPr id="2" name="文本框 1"/>
          <p:cNvSpPr txBox="1"/>
          <p:nvPr/>
        </p:nvSpPr>
        <p:spPr>
          <a:xfrm>
            <a:off x="76200" y="119742"/>
            <a:ext cx="12115800" cy="9571851"/>
          </a:xfrm>
          <a:prstGeom prst="rect">
            <a:avLst/>
          </a:prstGeom>
          <a:noFill/>
        </p:spPr>
        <p:txBody>
          <a:bodyPr wrap="square" rtlCol="0" anchor="t">
            <a:spAutoFit/>
          </a:bodyPr>
          <a:lstStyle/>
          <a:p>
            <a:endParaRPr lang="en-US" altLang="zh-CN" sz="2800" i="1" u="sng"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	</a:t>
            </a:r>
            <a:r>
              <a:rPr lang="en-US" altLang="zh-CN" sz="2800" i="1" u="sng" dirty="0">
                <a:latin typeface="Times New Roman" panose="02020603050405020304" pitchFamily="18" charset="0"/>
                <a:cs typeface="Times New Roman" panose="02020603050405020304" pitchFamily="18" charset="0"/>
              </a:rPr>
              <a:t>After they left, I got into my Jeep and opened the paper bag</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FF0000"/>
                </a:solidFill>
                <a:latin typeface="Times New Roman" panose="02020603050405020304" pitchFamily="18" charset="0"/>
                <a:cs typeface="Times New Roman" panose="02020603050405020304" pitchFamily="18" charset="0"/>
              </a:rPr>
              <a:t>The food’s sweet smell filled my nostrils, making my mouth water. </a:t>
            </a:r>
            <a:r>
              <a:rPr lang="en-US" altLang="zh-CN" sz="2800" dirty="0">
                <a:solidFill>
                  <a:srgbClr val="FF0000"/>
                </a:solidFill>
                <a:latin typeface="Times New Roman" panose="02020603050405020304" pitchFamily="18" charset="0"/>
                <a:ea typeface="Times New Roman" panose="02020603050405020304" pitchFamily="18" charset="0"/>
                <a:sym typeface="+mn-ea"/>
              </a:rPr>
              <a:t>Not until I picked the hamburger up did I spot a 20-dollar bill along with a note, reading, “Kindness is free. Take care.”</a:t>
            </a:r>
            <a:r>
              <a:rPr lang="en-US" altLang="zh-CN" sz="2800" dirty="0">
                <a:latin typeface="Times New Roman" panose="02020603050405020304" pitchFamily="18" charset="0"/>
                <a:ea typeface="Times New Roman" panose="02020603050405020304" pitchFamily="18" charset="0"/>
                <a:sym typeface="+mn-ea"/>
              </a:rPr>
              <a:t> </a:t>
            </a:r>
            <a:r>
              <a:rPr lang="en-US" altLang="zh-CN" sz="2800" dirty="0">
                <a:gradFill>
                  <a:gsLst>
                    <a:gs pos="0">
                      <a:srgbClr val="7B32B2"/>
                    </a:gs>
                    <a:gs pos="100000">
                      <a:srgbClr val="401A5D"/>
                    </a:gs>
                  </a:gsLst>
                  <a:lin scaled="0"/>
                </a:gradFill>
                <a:latin typeface="Times New Roman" panose="02020603050405020304" pitchFamily="18" charset="0"/>
                <a:ea typeface="Times New Roman" panose="02020603050405020304" pitchFamily="18" charset="0"/>
                <a:sym typeface="+mn-ea"/>
              </a:rPr>
              <a:t>Stunned and moved, I stared at the note, feeling a pang of guilt about my pervious thought that all people were indifferent. Having spent a tough year littered with severe hardship, I </a:t>
            </a:r>
            <a:r>
              <a:rPr lang="en-US" altLang="zh-CN" sz="2800" b="1" u="sng" dirty="0">
                <a:gradFill>
                  <a:gsLst>
                    <a:gs pos="0">
                      <a:srgbClr val="7B32B2"/>
                    </a:gs>
                    <a:gs pos="100000">
                      <a:srgbClr val="401A5D"/>
                    </a:gs>
                  </a:gsLst>
                  <a:lin scaled="0"/>
                </a:gradFill>
                <a:latin typeface="Times New Roman" panose="02020603050405020304" pitchFamily="18" charset="0"/>
                <a:ea typeface="Times New Roman" panose="02020603050405020304" pitchFamily="18" charset="0"/>
                <a:sym typeface="+mn-ea"/>
              </a:rPr>
              <a:t>cried my heart out</a:t>
            </a:r>
            <a:r>
              <a:rPr lang="en-US" altLang="zh-CN" sz="2800" dirty="0">
                <a:gradFill>
                  <a:gsLst>
                    <a:gs pos="0">
                      <a:srgbClr val="7B32B2"/>
                    </a:gs>
                    <a:gs pos="100000">
                      <a:srgbClr val="401A5D"/>
                    </a:gs>
                  </a:gsLst>
                  <a:lin scaled="0"/>
                </a:gradFill>
                <a:latin typeface="Times New Roman" panose="02020603050405020304" pitchFamily="18" charset="0"/>
                <a:ea typeface="Times New Roman" panose="02020603050405020304" pitchFamily="18" charset="0"/>
                <a:sym typeface="+mn-ea"/>
              </a:rPr>
              <a:t>  in my Jeep on this deserted road for the kindness from some strangers.</a:t>
            </a:r>
            <a:r>
              <a:rPr lang="en-US" altLang="zh-CN" sz="2800" dirty="0">
                <a:latin typeface="Times New Roman" panose="02020603050405020304" pitchFamily="18" charset="0"/>
                <a:ea typeface="Times New Roman" panose="02020603050405020304" pitchFamily="18" charset="0"/>
                <a:sym typeface="+mn-ea"/>
              </a:rPr>
              <a:t> </a:t>
            </a:r>
            <a:r>
              <a:rPr lang="en-US" altLang="zh-CN" sz="2800" dirty="0">
                <a:gradFill>
                  <a:gsLst>
                    <a:gs pos="0">
                      <a:srgbClr val="14CD68"/>
                    </a:gs>
                    <a:gs pos="100000">
                      <a:srgbClr val="0B6E38"/>
                    </a:gs>
                  </a:gsLst>
                  <a:lin scaled="0"/>
                </a:gradFill>
                <a:latin typeface="Times New Roman" panose="02020603050405020304" pitchFamily="18" charset="0"/>
                <a:ea typeface="Times New Roman" panose="02020603050405020304" pitchFamily="18" charset="0"/>
                <a:sym typeface="+mn-ea"/>
              </a:rPr>
              <a:t>It eventually dawned on me that love and kindness are never wasted. They always make a difference. They bless the one who receives them, and they also bless the giver. From that day on, every time I meet someone who needs help, I always reach out to them, hoping to pass on the kindness that Mexican family offered me. </a:t>
            </a:r>
            <a:endParaRPr lang="en-US" altLang="zh-CN" sz="2800" dirty="0">
              <a:gradFill>
                <a:gsLst>
                  <a:gs pos="0">
                    <a:srgbClr val="14CD68"/>
                  </a:gs>
                  <a:gs pos="100000">
                    <a:srgbClr val="0B6E38"/>
                  </a:gs>
                </a:gsLst>
                <a:lin scaled="0"/>
              </a:gradFill>
              <a:latin typeface="Times New Roman" panose="02020603050405020304" pitchFamily="18" charset="0"/>
              <a:ea typeface="Times New Roman" panose="02020603050405020304" pitchFamily="18" charset="0"/>
              <a:sym typeface="+mn-ea"/>
            </a:endParaRPr>
          </a:p>
          <a:p>
            <a:endParaRPr lang="en-US" altLang="zh-CN" sz="2800" dirty="0">
              <a:latin typeface="Times New Roman" panose="02020603050405020304" pitchFamily="18" charset="0"/>
              <a:ea typeface="Times New Roman" panose="02020603050405020304" pitchFamily="18" charset="0"/>
              <a:sym typeface="+mn-ea"/>
            </a:endParaRPr>
          </a:p>
          <a:p>
            <a:endParaRPr lang="en-US" altLang="zh-CN" sz="2800" dirty="0">
              <a:latin typeface="Times New Roman" panose="02020603050405020304" pitchFamily="18" charset="0"/>
              <a:ea typeface="Times New Roman" panose="02020603050405020304" pitchFamily="18" charset="0"/>
              <a:sym typeface="+mn-ea"/>
            </a:endParaRPr>
          </a:p>
          <a:p>
            <a:endParaRPr lang="en-US" altLang="zh-CN" sz="2800" dirty="0">
              <a:latin typeface="Times New Roman" panose="02020603050405020304" pitchFamily="18" charset="0"/>
              <a:ea typeface="Times New Roman" panose="02020603050405020304" pitchFamily="18" charset="0"/>
              <a:sym typeface="+mn-ea"/>
            </a:endParaRPr>
          </a:p>
          <a:p>
            <a:endParaRPr lang="en-US" altLang="zh-CN" sz="2800" dirty="0">
              <a:latin typeface="Times New Roman" panose="02020603050405020304" pitchFamily="18" charset="0"/>
              <a:ea typeface="Times New Roman" panose="02020603050405020304" pitchFamily="18" charset="0"/>
              <a:sym typeface="+mn-ea"/>
            </a:endParaRPr>
          </a:p>
          <a:p>
            <a:endParaRPr lang="en-US" altLang="zh-CN" sz="2800" dirty="0">
              <a:latin typeface="Times New Roman" panose="02020603050405020304" pitchFamily="18" charset="0"/>
              <a:ea typeface="Times New Roman" panose="02020603050405020304" pitchFamily="18" charset="0"/>
              <a:sym typeface="+mn-ea"/>
            </a:endParaRPr>
          </a:p>
          <a:p>
            <a:endParaRPr lang="en-US" altLang="zh-CN" sz="2800" dirty="0">
              <a:latin typeface="Times New Roman" panose="02020603050405020304" pitchFamily="18" charset="0"/>
              <a:ea typeface="Times New Roman" panose="02020603050405020304" pitchFamily="18" charset="0"/>
              <a:sym typeface="+mn-ea"/>
            </a:endParaRP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 </a:t>
            </a:r>
            <a:endParaRPr lang="zh-CN" altLang="en-US"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p:txBody>
      </p:sp>
    </p:spTree>
  </p:cSld>
  <p:clrMapOvr>
    <a:masterClrMapping/>
  </p:clrMapOvr>
  <p:transition spd="slow" advTm="200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图文框 9"/>
          <p:cNvSpPr/>
          <p:nvPr/>
        </p:nvSpPr>
        <p:spPr>
          <a:xfrm>
            <a:off x="0" y="0"/>
            <a:ext cx="12192000" cy="6858000"/>
          </a:xfrm>
          <a:prstGeom prst="frame">
            <a:avLst>
              <a:gd name="adj1" fmla="val 1272"/>
            </a:avLst>
          </a:prstGeom>
          <a:solidFill>
            <a:srgbClr val="FB5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dirty="0">
              <a:solidFill>
                <a:schemeClr val="tx1"/>
              </a:solidFill>
              <a:latin typeface="Times New Roman" panose="02020603050405020304" pitchFamily="18" charset="0"/>
              <a:ea typeface="Times New Roman" panose="02020603050405020304" pitchFamily="18" charset="0"/>
              <a:sym typeface="+mn-ea"/>
            </a:endParaRPr>
          </a:p>
        </p:txBody>
      </p:sp>
      <p:sp>
        <p:nvSpPr>
          <p:cNvPr id="2" name="文本框 1"/>
          <p:cNvSpPr txBox="1"/>
          <p:nvPr/>
        </p:nvSpPr>
        <p:spPr>
          <a:xfrm>
            <a:off x="361315" y="320675"/>
            <a:ext cx="11098530" cy="2676525"/>
          </a:xfrm>
          <a:prstGeom prst="rect">
            <a:avLst/>
          </a:prstGeom>
          <a:noFill/>
        </p:spPr>
        <p:txBody>
          <a:bodyPr wrap="square" rtlCol="0" anchor="t">
            <a:spAutoFit/>
          </a:bodyPr>
          <a:lstStyle/>
          <a:p>
            <a:r>
              <a:rPr lang="en-US" altLang="zh-CN" sz="2800" dirty="0">
                <a:latin typeface="Times New Roman" panose="02020603050405020304" pitchFamily="18" charset="0"/>
                <a:cs typeface="Times New Roman" panose="02020603050405020304" pitchFamily="18" charset="0"/>
              </a:rPr>
              <a:t>Para.1 When I was about to say goodbye, the girl asked if I’d had lunch.</a:t>
            </a:r>
            <a:endParaRPr lang="zh-CN" altLang="en-US"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89230" y="1484630"/>
            <a:ext cx="3892412" cy="523220"/>
          </a:xfrm>
          <a:prstGeom prst="rect">
            <a:avLst/>
          </a:prstGeom>
          <a:solidFill>
            <a:schemeClr val="accent3">
              <a:lumMod val="20000"/>
              <a:lumOff val="80000"/>
            </a:schemeClr>
          </a:solidFill>
        </p:spPr>
        <p:txBody>
          <a:bodyPr wrap="none" rtlCol="0">
            <a:spAutoFit/>
          </a:bodyPr>
          <a:lstStyle/>
          <a:p>
            <a:pPr marL="457200" indent="-457200" algn="l">
              <a:buFont typeface="Wingdings" panose="05000000000000000000" charset="0"/>
              <a:buChar char="l"/>
            </a:pPr>
            <a:r>
              <a:rPr lang="zh-CN" altLang="en-US" sz="2800" b="1" dirty="0">
                <a:latin typeface="Times New Roman" panose="02020603050405020304" pitchFamily="18" charset="0"/>
                <a:ea typeface="宋体" panose="02010600030101010101" pitchFamily="2" charset="-122"/>
                <a:sym typeface="+mn-ea"/>
              </a:rPr>
              <a:t>没吃午饭，肚子饿了</a:t>
            </a:r>
            <a:endParaRPr lang="zh-CN" altLang="en-US" sz="2800" b="1" dirty="0">
              <a:solidFill>
                <a:schemeClr val="tx1"/>
              </a:solidFill>
              <a:latin typeface="Times New Roman" panose="02020603050405020304" pitchFamily="18" charset="0"/>
              <a:ea typeface="宋体" panose="02010600030101010101" pitchFamily="2" charset="-122"/>
              <a:sym typeface="+mn-ea"/>
            </a:endParaRPr>
          </a:p>
        </p:txBody>
      </p:sp>
      <p:sp>
        <p:nvSpPr>
          <p:cNvPr id="11" name="文本框 10"/>
          <p:cNvSpPr txBox="1"/>
          <p:nvPr/>
        </p:nvSpPr>
        <p:spPr>
          <a:xfrm>
            <a:off x="189229" y="1961515"/>
            <a:ext cx="6068029" cy="3784600"/>
          </a:xfrm>
          <a:prstGeom prst="rect">
            <a:avLst/>
          </a:prstGeom>
          <a:noFill/>
        </p:spPr>
        <p:txBody>
          <a:bodyPr wrap="square" rtlCol="0">
            <a:spAutoFit/>
          </a:bodyPr>
          <a:lstStyle/>
          <a:p>
            <a:pPr marL="457200" indent="-457200">
              <a:buFont typeface="Wingdings" panose="05000000000000000000" charset="0"/>
              <a:buChar char="p"/>
            </a:pPr>
            <a:r>
              <a:rPr lang="en-US" altLang="zh-CN" sz="2400" dirty="0">
                <a:latin typeface="Times New Roman" panose="02020603050405020304" pitchFamily="18" charset="0"/>
                <a:ea typeface="Times New Roman" panose="02020603050405020304" pitchFamily="18" charset="0"/>
                <a:sym typeface="+mn-ea"/>
              </a:rPr>
              <a:t>My</a:t>
            </a:r>
            <a:r>
              <a:rPr lang="en-US" sz="2400" dirty="0">
                <a:latin typeface="Times New Roman" panose="02020603050405020304" pitchFamily="18" charset="0"/>
                <a:ea typeface="Times New Roman" panose="02020603050405020304" pitchFamily="18" charset="0"/>
                <a:sym typeface="+mn-ea"/>
              </a:rPr>
              <a:t> </a:t>
            </a:r>
            <a:r>
              <a:rPr lang="en-US" altLang="en-US" sz="2400" dirty="0">
                <a:latin typeface="Times New Roman" panose="02020603050405020304" pitchFamily="18" charset="0"/>
                <a:ea typeface="Times New Roman" panose="02020603050405020304" pitchFamily="18" charset="0"/>
                <a:sym typeface="+mn-ea"/>
              </a:rPr>
              <a:t>belly/stomach</a:t>
            </a:r>
            <a:r>
              <a:rPr lang="en-US" sz="2400" dirty="0">
                <a:latin typeface="Times New Roman" panose="02020603050405020304" pitchFamily="18" charset="0"/>
                <a:ea typeface="Times New Roman" panose="02020603050405020304" pitchFamily="18" charset="0"/>
                <a:sym typeface="+mn-ea"/>
              </a:rPr>
              <a:t> </a:t>
            </a:r>
            <a:r>
              <a:rPr lang="en-US" sz="2400" b="1" u="sng" dirty="0">
                <a:latin typeface="Times New Roman" panose="02020603050405020304" pitchFamily="18" charset="0"/>
                <a:ea typeface="Times New Roman" panose="02020603050405020304" pitchFamily="18" charset="0"/>
                <a:sym typeface="+mn-ea"/>
              </a:rPr>
              <a:t>gave an enormous rumble/started to rumble</a:t>
            </a:r>
            <a:r>
              <a:rPr lang="en-US" sz="2400" dirty="0">
                <a:latin typeface="Times New Roman" panose="02020603050405020304" pitchFamily="18" charset="0"/>
                <a:ea typeface="Times New Roman" panose="02020603050405020304" pitchFamily="18" charset="0"/>
                <a:sym typeface="+mn-ea"/>
              </a:rPr>
              <a:t>.</a:t>
            </a:r>
            <a:endParaRPr lang="en-US" sz="2400" dirty="0">
              <a:latin typeface="Times New Roman" panose="02020603050405020304" pitchFamily="18" charset="0"/>
              <a:ea typeface="Times New Roman" panose="02020603050405020304" pitchFamily="18" charset="0"/>
              <a:sym typeface="+mn-ea"/>
            </a:endParaRPr>
          </a:p>
          <a:p>
            <a:pPr marL="457200" indent="-457200" eaLnBrk="0" hangingPunct="0">
              <a:buFont typeface="Wingdings" panose="05000000000000000000" charset="0"/>
              <a:buChar char="p"/>
            </a:pPr>
            <a:r>
              <a:rPr lang="en-US" altLang="zh-CN" sz="2400" dirty="0">
                <a:latin typeface="Times New Roman" panose="02020603050405020304" pitchFamily="18" charset="0"/>
                <a:ea typeface="Times New Roman" panose="02020603050405020304" pitchFamily="18" charset="0"/>
                <a:sym typeface="+mn-ea"/>
              </a:rPr>
              <a:t>A rumbling/grumbling stomach/</a:t>
            </a:r>
            <a:r>
              <a:rPr lang="en-US" altLang="en-US" sz="2400" dirty="0">
                <a:latin typeface="Times New Roman" panose="02020603050405020304" pitchFamily="18" charset="0"/>
                <a:ea typeface="Times New Roman" panose="02020603050405020304" pitchFamily="18" charset="0"/>
                <a:sym typeface="+mn-ea"/>
              </a:rPr>
              <a:t>The sound of my stomach grumbling </a:t>
            </a:r>
            <a:r>
              <a:rPr lang="en-US" altLang="zh-CN" sz="2400" dirty="0">
                <a:latin typeface="Times New Roman" panose="02020603050405020304" pitchFamily="18" charset="0"/>
                <a:ea typeface="Times New Roman" panose="02020603050405020304" pitchFamily="18" charset="0"/>
                <a:sym typeface="+mn-ea"/>
              </a:rPr>
              <a:t>betrayed me/gave me away.</a:t>
            </a:r>
            <a:endParaRPr lang="en-US" altLang="zh-CN" sz="2400" dirty="0">
              <a:latin typeface="Times New Roman" panose="02020603050405020304" pitchFamily="18" charset="0"/>
              <a:ea typeface="Times New Roman" panose="02020603050405020304" pitchFamily="18" charset="0"/>
              <a:sym typeface="+mn-ea"/>
            </a:endParaRPr>
          </a:p>
          <a:p>
            <a:pPr marL="457200" indent="-457200" eaLnBrk="0" hangingPunct="0">
              <a:buFont typeface="Wingdings" panose="05000000000000000000" charset="0"/>
              <a:buChar char="p"/>
            </a:pPr>
            <a:r>
              <a:rPr lang="en-US" sz="2400" b="1" u="sng" dirty="0">
                <a:latin typeface="Times New Roman" panose="02020603050405020304" pitchFamily="18" charset="0"/>
                <a:ea typeface="Times New Roman" panose="02020603050405020304" pitchFamily="18" charset="0"/>
                <a:sym typeface="+mn-ea"/>
              </a:rPr>
              <a:t>Pangs of hunger</a:t>
            </a:r>
            <a:r>
              <a:rPr lang="zh-CN" altLang="en-US" sz="2400" b="1" u="sng" dirty="0">
                <a:latin typeface="Times New Roman" panose="02020603050405020304" pitchFamily="18" charset="0"/>
                <a:ea typeface="宋体" panose="02010600030101010101" pitchFamily="2" charset="-122"/>
                <a:sym typeface="+mn-ea"/>
              </a:rPr>
              <a:t>（突来的饥饿感）</a:t>
            </a:r>
            <a:r>
              <a:rPr lang="en-US" sz="2400" b="1" u="sng" dirty="0">
                <a:latin typeface="Times New Roman" panose="02020603050405020304" pitchFamily="18" charset="0"/>
                <a:ea typeface="Times New Roman" panose="02020603050405020304" pitchFamily="18" charset="0"/>
                <a:sym typeface="+mn-ea"/>
              </a:rPr>
              <a:t> </a:t>
            </a:r>
            <a:r>
              <a:rPr lang="en-US" sz="2400" dirty="0">
                <a:latin typeface="Times New Roman" panose="02020603050405020304" pitchFamily="18" charset="0"/>
                <a:ea typeface="Times New Roman" panose="02020603050405020304" pitchFamily="18" charset="0"/>
                <a:sym typeface="+mn-ea"/>
              </a:rPr>
              <a:t>suddenly struck me.</a:t>
            </a:r>
            <a:endParaRPr lang="en-US" sz="2400" dirty="0">
              <a:latin typeface="Times New Roman" panose="02020603050405020304" pitchFamily="18" charset="0"/>
              <a:ea typeface="Times New Roman" panose="02020603050405020304" pitchFamily="18" charset="0"/>
              <a:sym typeface="+mn-ea"/>
            </a:endParaRPr>
          </a:p>
          <a:p>
            <a:pPr marL="457200" indent="-457200" eaLnBrk="0" hangingPunct="0">
              <a:buFont typeface="Wingdings" panose="05000000000000000000" charset="0"/>
              <a:buChar char="p"/>
            </a:pPr>
            <a:r>
              <a:rPr lang="en-US" sz="2400" dirty="0">
                <a:latin typeface="Times New Roman" panose="02020603050405020304" pitchFamily="18" charset="0"/>
                <a:ea typeface="Times New Roman" panose="02020603050405020304" pitchFamily="18" charset="0"/>
                <a:sym typeface="+mn-ea"/>
              </a:rPr>
              <a:t>Shaking my head, I insisted that I was not that hungry and they should save the food for the rest of journey.</a:t>
            </a:r>
            <a:endParaRPr lang="en-US" sz="2400" dirty="0">
              <a:latin typeface="Times New Roman" panose="02020603050405020304" pitchFamily="18" charset="0"/>
              <a:ea typeface="Times New Roman" panose="02020603050405020304" pitchFamily="18" charset="0"/>
              <a:sym typeface="+mn-ea"/>
            </a:endParaRPr>
          </a:p>
        </p:txBody>
      </p:sp>
      <p:grpSp>
        <p:nvGrpSpPr>
          <p:cNvPr id="27" name="组合 26"/>
          <p:cNvGrpSpPr/>
          <p:nvPr/>
        </p:nvGrpSpPr>
        <p:grpSpPr>
          <a:xfrm>
            <a:off x="140335" y="858520"/>
            <a:ext cx="4025265" cy="639445"/>
            <a:chOff x="6059598" y="4363788"/>
            <a:chExt cx="6062819" cy="1407778"/>
          </a:xfrm>
          <a:solidFill>
            <a:srgbClr val="00B050"/>
          </a:solidFill>
        </p:grpSpPr>
        <p:sp>
          <p:nvSpPr>
            <p:cNvPr id="18" name="对话气泡: 矩形 17"/>
            <p:cNvSpPr/>
            <p:nvPr/>
          </p:nvSpPr>
          <p:spPr>
            <a:xfrm>
              <a:off x="6059598" y="4363788"/>
              <a:ext cx="6062819" cy="1407778"/>
            </a:xfrm>
            <a:prstGeom prst="wedgeRectCallout">
              <a:avLst>
                <a:gd name="adj1" fmla="val -54442"/>
                <a:gd name="adj2" fmla="val -30076"/>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mbria" panose="02040503050406030204"/>
                <a:ea typeface="微软雅黑" panose="020B0503020204020204" pitchFamily="34" charset="-122"/>
                <a:cs typeface="+mn-cs"/>
              </a:endParaRPr>
            </a:p>
          </p:txBody>
        </p:sp>
        <p:sp>
          <p:nvSpPr>
            <p:cNvPr id="19" name="矩形 18"/>
            <p:cNvSpPr/>
            <p:nvPr/>
          </p:nvSpPr>
          <p:spPr>
            <a:xfrm>
              <a:off x="6158550" y="4442842"/>
              <a:ext cx="5472942" cy="1151901"/>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rPr>
                <a:t>Plot-My response</a:t>
              </a:r>
              <a:endPar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endParaRPr>
            </a:p>
          </p:txBody>
        </p:sp>
      </p:grpSp>
      <p:grpSp>
        <p:nvGrpSpPr>
          <p:cNvPr id="24" name="组合 23"/>
          <p:cNvGrpSpPr/>
          <p:nvPr/>
        </p:nvGrpSpPr>
        <p:grpSpPr>
          <a:xfrm>
            <a:off x="6182995" y="852805"/>
            <a:ext cx="4444365" cy="639445"/>
            <a:chOff x="6059598" y="4363788"/>
            <a:chExt cx="4392890" cy="1407778"/>
          </a:xfrm>
          <a:gradFill>
            <a:gsLst>
              <a:gs pos="91000">
                <a:srgbClr val="FE4444">
                  <a:alpha val="86000"/>
                </a:srgbClr>
              </a:gs>
              <a:gs pos="100000">
                <a:srgbClr val="832B2B"/>
              </a:gs>
            </a:gsLst>
            <a:lin ang="5400000" scaled="0"/>
          </a:gradFill>
        </p:grpSpPr>
        <p:sp>
          <p:nvSpPr>
            <p:cNvPr id="25" name="对话气泡: 矩形 17"/>
            <p:cNvSpPr/>
            <p:nvPr/>
          </p:nvSpPr>
          <p:spPr>
            <a:xfrm>
              <a:off x="6059598" y="4363788"/>
              <a:ext cx="4392890" cy="1407778"/>
            </a:xfrm>
            <a:prstGeom prst="wedgeRectCallout">
              <a:avLst>
                <a:gd name="adj1" fmla="val -54442"/>
                <a:gd name="adj2" fmla="val -30076"/>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mbria" panose="02040503050406030204"/>
                <a:ea typeface="微软雅黑" panose="020B0503020204020204" pitchFamily="34" charset="-122"/>
                <a:cs typeface="+mn-cs"/>
              </a:endParaRPr>
            </a:p>
          </p:txBody>
        </p:sp>
        <p:sp>
          <p:nvSpPr>
            <p:cNvPr id="26" name="矩形 25"/>
            <p:cNvSpPr/>
            <p:nvPr/>
          </p:nvSpPr>
          <p:spPr>
            <a:xfrm>
              <a:off x="6133002" y="4376106"/>
              <a:ext cx="4286419" cy="1149149"/>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rPr>
                <a:t>Emotions</a:t>
              </a:r>
              <a:endPar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endParaRPr>
            </a:p>
          </p:txBody>
        </p:sp>
      </p:grpSp>
      <p:sp>
        <p:nvSpPr>
          <p:cNvPr id="31" name="文本框 30"/>
          <p:cNvSpPr txBox="1"/>
          <p:nvPr/>
        </p:nvSpPr>
        <p:spPr>
          <a:xfrm>
            <a:off x="6773043" y="2444221"/>
            <a:ext cx="1482592" cy="521979"/>
          </a:xfrm>
          <a:prstGeom prst="rect">
            <a:avLst/>
          </a:prstGeom>
          <a:noFill/>
          <a:ln w="9525">
            <a:noFill/>
          </a:ln>
        </p:spPr>
        <p:txBody>
          <a:bodyPr anchor="t">
            <a:spAutoFit/>
          </a:bodyPr>
          <a:lstStyle/>
          <a:p>
            <a:pPr>
              <a:spcBef>
                <a:spcPct val="50000"/>
              </a:spcBef>
            </a:pPr>
            <a:r>
              <a:rPr lang="en-US" altLang="zh-CN" sz="2800" dirty="0">
                <a:solidFill>
                  <a:schemeClr val="bg1"/>
                </a:solidFill>
                <a:latin typeface="Times New Roman" panose="02020603050405020304" pitchFamily="18" charset="0"/>
                <a:ea typeface="宋体" panose="02010600030101010101" pitchFamily="2" charset="-122"/>
              </a:rPr>
              <a:t>anxious</a:t>
            </a:r>
            <a:endParaRPr lang="en-US" altLang="zh-CN" sz="2800" dirty="0">
              <a:solidFill>
                <a:schemeClr val="bg1"/>
              </a:solidFill>
              <a:latin typeface="Times New Roman" panose="02020603050405020304" pitchFamily="18" charset="0"/>
              <a:ea typeface="宋体" panose="02010600030101010101" pitchFamily="2" charset="-122"/>
            </a:endParaRPr>
          </a:p>
        </p:txBody>
      </p:sp>
      <p:sp>
        <p:nvSpPr>
          <p:cNvPr id="39" name="文本框 38"/>
          <p:cNvSpPr txBox="1"/>
          <p:nvPr/>
        </p:nvSpPr>
        <p:spPr>
          <a:xfrm>
            <a:off x="10319038" y="2360926"/>
            <a:ext cx="2028245" cy="521979"/>
          </a:xfrm>
          <a:prstGeom prst="rect">
            <a:avLst/>
          </a:prstGeom>
          <a:noFill/>
          <a:ln w="9525">
            <a:noFill/>
          </a:ln>
        </p:spPr>
        <p:txBody>
          <a:bodyPr anchor="t">
            <a:spAutoFit/>
          </a:bodyPr>
          <a:lstStyle/>
          <a:p>
            <a:pPr>
              <a:spcBef>
                <a:spcPct val="50000"/>
              </a:spcBef>
            </a:pPr>
            <a:r>
              <a:rPr lang="en-US" altLang="zh-CN" sz="2800" dirty="0">
                <a:solidFill>
                  <a:schemeClr val="bg1"/>
                </a:solidFill>
                <a:latin typeface="Times New Roman" panose="02020603050405020304" pitchFamily="18" charset="0"/>
                <a:ea typeface="宋体" panose="02010600030101010101" pitchFamily="2" charset="-122"/>
              </a:rPr>
              <a:t>relieved</a:t>
            </a:r>
            <a:endParaRPr lang="en-US" altLang="zh-CN" sz="2800" dirty="0">
              <a:solidFill>
                <a:schemeClr val="bg1"/>
              </a:solidFill>
              <a:latin typeface="Times New Roman" panose="02020603050405020304" pitchFamily="18" charset="0"/>
              <a:ea typeface="宋体" panose="02010600030101010101" pitchFamily="2" charset="-122"/>
            </a:endParaRPr>
          </a:p>
        </p:txBody>
      </p:sp>
      <p:sp>
        <p:nvSpPr>
          <p:cNvPr id="41" name="文本框 40"/>
          <p:cNvSpPr txBox="1"/>
          <p:nvPr/>
        </p:nvSpPr>
        <p:spPr>
          <a:xfrm>
            <a:off x="6164154" y="1465273"/>
            <a:ext cx="1367682" cy="523220"/>
          </a:xfrm>
          <a:prstGeom prst="rect">
            <a:avLst/>
          </a:prstGeom>
          <a:solidFill>
            <a:schemeClr val="accent3">
              <a:lumMod val="20000"/>
              <a:lumOff val="80000"/>
            </a:schemeClr>
          </a:solidFill>
        </p:spPr>
        <p:txBody>
          <a:bodyPr wrap="none" rtlCol="0">
            <a:spAutoFit/>
          </a:bodyPr>
          <a:lstStyle/>
          <a:p>
            <a:pPr marL="457200" indent="-457200" algn="l">
              <a:buFont typeface="Wingdings" panose="05000000000000000000" charset="0"/>
              <a:buChar char="l"/>
            </a:pPr>
            <a:r>
              <a:rPr lang="zh-CN" altLang="en-US" sz="2800" b="1" dirty="0">
                <a:latin typeface="Times New Roman" panose="02020603050405020304" pitchFamily="18" charset="0"/>
                <a:ea typeface="宋体" panose="02010600030101010101" pitchFamily="2" charset="-122"/>
                <a:sym typeface="+mn-ea"/>
              </a:rPr>
              <a:t>尴尬</a:t>
            </a:r>
            <a:endParaRPr lang="zh-CN" altLang="en-US" sz="2800" b="1" dirty="0">
              <a:solidFill>
                <a:schemeClr val="tx1"/>
              </a:solidFill>
              <a:latin typeface="Times New Roman" panose="02020603050405020304" pitchFamily="18" charset="0"/>
              <a:ea typeface="宋体" panose="02010600030101010101" pitchFamily="2" charset="-122"/>
              <a:sym typeface="+mn-ea"/>
            </a:endParaRPr>
          </a:p>
        </p:txBody>
      </p:sp>
      <p:sp>
        <p:nvSpPr>
          <p:cNvPr id="42" name="文本框 41"/>
          <p:cNvSpPr txBox="1"/>
          <p:nvPr/>
        </p:nvSpPr>
        <p:spPr>
          <a:xfrm>
            <a:off x="6057328" y="1968046"/>
            <a:ext cx="6068029" cy="3416320"/>
          </a:xfrm>
          <a:prstGeom prst="rect">
            <a:avLst/>
          </a:prstGeom>
          <a:noFill/>
        </p:spPr>
        <p:txBody>
          <a:bodyPr wrap="square" rtlCol="0">
            <a:spAutoFit/>
          </a:bodyPr>
          <a:lstStyle/>
          <a:p>
            <a:pPr marL="457200" indent="-457200">
              <a:buFont typeface="Wingdings" panose="05000000000000000000" charset="0"/>
              <a:buChar char="p"/>
            </a:pPr>
            <a:r>
              <a:rPr lang="en-US" altLang="zh-CN" sz="2400" dirty="0">
                <a:latin typeface="Times New Roman" panose="02020603050405020304" pitchFamily="18" charset="0"/>
                <a:ea typeface="Times New Roman" panose="02020603050405020304" pitchFamily="18" charset="0"/>
                <a:sym typeface="+mn-ea"/>
              </a:rPr>
              <a:t>Scratching my head, I was disconcerted</a:t>
            </a:r>
            <a:r>
              <a:rPr lang="zh-CN" altLang="en-US" sz="2400" dirty="0">
                <a:latin typeface="Times New Roman" panose="02020603050405020304" pitchFamily="18" charset="0"/>
                <a:ea typeface="Times New Roman" panose="02020603050405020304" pitchFamily="18" charset="0"/>
                <a:sym typeface="+mn-ea"/>
              </a:rPr>
              <a:t>（尴尬的）</a:t>
            </a:r>
            <a:r>
              <a:rPr lang="en-US" altLang="zh-CN" sz="2400" dirty="0">
                <a:latin typeface="Times New Roman" panose="02020603050405020304" pitchFamily="18" charset="0"/>
                <a:ea typeface="Times New Roman" panose="02020603050405020304" pitchFamily="18" charset="0"/>
                <a:sym typeface="+mn-ea"/>
              </a:rPr>
              <a:t> to find </a:t>
            </a:r>
            <a:r>
              <a:rPr lang="en-US" altLang="zh-CN" sz="2400" b="1" u="sng" dirty="0">
                <a:latin typeface="Times New Roman" panose="02020603050405020304" pitchFamily="18" charset="0"/>
                <a:ea typeface="Times New Roman" panose="02020603050405020304" pitchFamily="18" charset="0"/>
                <a:sym typeface="+mn-ea"/>
              </a:rPr>
              <a:t>that</a:t>
            </a:r>
            <a:r>
              <a:rPr lang="zh-CN" altLang="en-US" sz="2400" b="1" u="sng" dirty="0">
                <a:latin typeface="Times New Roman" panose="02020603050405020304" pitchFamily="18" charset="0"/>
                <a:ea typeface="Times New Roman" panose="02020603050405020304" pitchFamily="18" charset="0"/>
                <a:sym typeface="+mn-ea"/>
              </a:rPr>
              <a:t> 从句</a:t>
            </a:r>
            <a:r>
              <a:rPr lang="en-US" altLang="zh-CN" sz="2400" b="1" u="sng" dirty="0">
                <a:latin typeface="Times New Roman" panose="02020603050405020304" pitchFamily="18" charset="0"/>
                <a:ea typeface="Times New Roman" panose="02020603050405020304" pitchFamily="18" charset="0"/>
                <a:sym typeface="+mn-ea"/>
              </a:rPr>
              <a:t>/(</a:t>
            </a:r>
            <a:r>
              <a:rPr lang="zh-CN" altLang="en-US" sz="2400" b="1" u="sng" dirty="0">
                <a:latin typeface="Times New Roman" panose="02020603050405020304" pitchFamily="18" charset="0"/>
                <a:ea typeface="Times New Roman" panose="02020603050405020304" pitchFamily="18" charset="0"/>
                <a:sym typeface="+mn-ea"/>
              </a:rPr>
              <a:t>宾语</a:t>
            </a:r>
            <a:r>
              <a:rPr lang="en-US" altLang="zh-CN" sz="2400" b="1" u="sng" dirty="0">
                <a:latin typeface="Times New Roman" panose="02020603050405020304" pitchFamily="18" charset="0"/>
                <a:ea typeface="Times New Roman" panose="02020603050405020304" pitchFamily="18" charset="0"/>
                <a:sym typeface="+mn-ea"/>
              </a:rPr>
              <a:t>+</a:t>
            </a:r>
            <a:r>
              <a:rPr lang="zh-CN" altLang="en-US" sz="2400" b="1" u="sng" dirty="0">
                <a:latin typeface="Times New Roman" panose="02020603050405020304" pitchFamily="18" charset="0"/>
                <a:ea typeface="Times New Roman" panose="02020603050405020304" pitchFamily="18" charset="0"/>
                <a:sym typeface="+mn-ea"/>
              </a:rPr>
              <a:t>宾补</a:t>
            </a:r>
            <a:r>
              <a:rPr lang="en-US" altLang="zh-CN" sz="2400" b="1" u="sng" dirty="0">
                <a:latin typeface="Times New Roman" panose="02020603050405020304" pitchFamily="18" charset="0"/>
                <a:ea typeface="Times New Roman" panose="02020603050405020304" pitchFamily="18" charset="0"/>
                <a:sym typeface="+mn-ea"/>
              </a:rPr>
              <a:t>)</a:t>
            </a:r>
            <a:r>
              <a:rPr lang="en-US" altLang="zh-CN" sz="2400" dirty="0">
                <a:latin typeface="Times New Roman" panose="02020603050405020304" pitchFamily="18" charset="0"/>
                <a:ea typeface="Times New Roman" panose="02020603050405020304" pitchFamily="18" charset="0"/>
                <a:sym typeface="+mn-ea"/>
              </a:rPr>
              <a:t>.</a:t>
            </a:r>
            <a:endParaRPr lang="en-US" sz="2400" dirty="0">
              <a:latin typeface="Times New Roman" panose="02020603050405020304" pitchFamily="18" charset="0"/>
              <a:ea typeface="Times New Roman" panose="02020603050405020304" pitchFamily="18" charset="0"/>
              <a:sym typeface="+mn-ea"/>
            </a:endParaRPr>
          </a:p>
          <a:p>
            <a:pPr marL="457200" indent="-457200" eaLnBrk="0" hangingPunct="0">
              <a:buFont typeface="Wingdings" panose="05000000000000000000" charset="0"/>
              <a:buChar char="p"/>
            </a:pPr>
            <a:r>
              <a:rPr lang="en-US" sz="2400" dirty="0">
                <a:latin typeface="Times New Roman" panose="02020603050405020304" pitchFamily="18" charset="0"/>
                <a:ea typeface="Times New Roman" panose="02020603050405020304" pitchFamily="18" charset="0"/>
                <a:sym typeface="+mn-ea"/>
              </a:rPr>
              <a:t>Smiling awkwardly, I admitted feeling a little </a:t>
            </a:r>
            <a:r>
              <a:rPr lang="en-US" altLang="zh-CN" sz="2400" dirty="0">
                <a:latin typeface="Times New Roman" panose="02020603050405020304" pitchFamily="18" charset="0"/>
                <a:ea typeface="Times New Roman" panose="02020603050405020304" pitchFamily="18" charset="0"/>
                <a:sym typeface="+mn-ea"/>
              </a:rPr>
              <a:t>bit </a:t>
            </a:r>
            <a:r>
              <a:rPr lang="en-US" sz="2400" dirty="0">
                <a:latin typeface="Times New Roman" panose="02020603050405020304" pitchFamily="18" charset="0"/>
                <a:ea typeface="Times New Roman" panose="02020603050405020304" pitchFamily="18" charset="0"/>
                <a:sym typeface="+mn-ea"/>
              </a:rPr>
              <a:t>hungry/peckish(</a:t>
            </a:r>
            <a:r>
              <a:rPr lang="zh-CN" altLang="en-US" sz="2400" dirty="0">
                <a:latin typeface="Times New Roman" panose="02020603050405020304" pitchFamily="18" charset="0"/>
                <a:ea typeface="Times New Roman" panose="02020603050405020304" pitchFamily="18" charset="0"/>
                <a:sym typeface="+mn-ea"/>
              </a:rPr>
              <a:t>饥饿的</a:t>
            </a:r>
            <a:r>
              <a:rPr lang="en-US" sz="2400" dirty="0">
                <a:latin typeface="Times New Roman" panose="02020603050405020304" pitchFamily="18" charset="0"/>
                <a:ea typeface="Times New Roman" panose="02020603050405020304" pitchFamily="18" charset="0"/>
                <a:sym typeface="+mn-ea"/>
              </a:rPr>
              <a:t>). </a:t>
            </a:r>
            <a:endParaRPr lang="en-US" sz="2400" dirty="0">
              <a:latin typeface="Times New Roman" panose="02020603050405020304" pitchFamily="18" charset="0"/>
              <a:ea typeface="Times New Roman" panose="02020603050405020304" pitchFamily="18" charset="0"/>
              <a:sym typeface="+mn-ea"/>
            </a:endParaRPr>
          </a:p>
          <a:p>
            <a:pPr marL="457200" indent="-457200" eaLnBrk="0" hangingPunct="0">
              <a:buFont typeface="Wingdings" panose="05000000000000000000" charset="0"/>
              <a:buChar char="p"/>
            </a:pPr>
            <a:r>
              <a:rPr lang="en-US" altLang="zh-CN" sz="2400" dirty="0">
                <a:latin typeface="Times New Roman" panose="02020603050405020304" pitchFamily="18" charset="0"/>
                <a:ea typeface="Times New Roman" panose="02020603050405020304" pitchFamily="18" charset="0"/>
                <a:sym typeface="+mn-ea"/>
              </a:rPr>
              <a:t>I nodded my head in embarrassment/embarrassedly.</a:t>
            </a:r>
            <a:endParaRPr lang="en-US" altLang="zh-CN" sz="2400" dirty="0">
              <a:latin typeface="Times New Roman" panose="02020603050405020304" pitchFamily="18" charset="0"/>
              <a:ea typeface="Times New Roman" panose="02020603050405020304" pitchFamily="18" charset="0"/>
              <a:sym typeface="+mn-ea"/>
            </a:endParaRPr>
          </a:p>
          <a:p>
            <a:pPr marL="457200" indent="-457200" eaLnBrk="0" hangingPunct="0">
              <a:buFont typeface="Wingdings" panose="05000000000000000000" charset="0"/>
              <a:buChar char="p"/>
            </a:pPr>
            <a:r>
              <a:rPr lang="en-US" sz="2400" dirty="0">
                <a:latin typeface="Times New Roman" panose="02020603050405020304" pitchFamily="18" charset="0"/>
                <a:ea typeface="Times New Roman" panose="02020603050405020304" pitchFamily="18" charset="0"/>
                <a:sym typeface="+mn-ea"/>
              </a:rPr>
              <a:t>A flush/blush(</a:t>
            </a:r>
            <a:r>
              <a:rPr lang="zh-CN" altLang="en-US" sz="2400" dirty="0">
                <a:latin typeface="Times New Roman" panose="02020603050405020304" pitchFamily="18" charset="0"/>
                <a:ea typeface="Times New Roman" panose="02020603050405020304" pitchFamily="18" charset="0"/>
                <a:sym typeface="+mn-ea"/>
              </a:rPr>
              <a:t>脸红</a:t>
            </a:r>
            <a:r>
              <a:rPr lang="en-US" sz="2400" dirty="0">
                <a:latin typeface="Times New Roman" panose="02020603050405020304" pitchFamily="18" charset="0"/>
                <a:ea typeface="Times New Roman" panose="02020603050405020304" pitchFamily="18" charset="0"/>
                <a:sym typeface="+mn-ea"/>
              </a:rPr>
              <a:t>) of embarrassment came to my cheeks </a:t>
            </a:r>
            <a:r>
              <a:rPr lang="en-US" sz="2400" b="1" u="sng" dirty="0">
                <a:latin typeface="Times New Roman" panose="02020603050405020304" pitchFamily="18" charset="0"/>
                <a:ea typeface="Times New Roman" panose="02020603050405020304" pitchFamily="18" charset="0"/>
                <a:sym typeface="+mn-ea"/>
              </a:rPr>
              <a:t>at the sound of my stomach grumbling</a:t>
            </a:r>
            <a:r>
              <a:rPr lang="en-US" sz="2400" dirty="0">
                <a:latin typeface="Times New Roman" panose="02020603050405020304" pitchFamily="18" charset="0"/>
                <a:ea typeface="Times New Roman" panose="02020603050405020304" pitchFamily="18" charset="0"/>
                <a:sym typeface="+mn-ea"/>
              </a:rPr>
              <a:t>.</a:t>
            </a:r>
            <a:endParaRPr lang="en-US" sz="2400" dirty="0">
              <a:latin typeface="Times New Roman" panose="02020603050405020304" pitchFamily="18" charset="0"/>
              <a:ea typeface="Times New Roman" panose="02020603050405020304" pitchFamily="18" charset="0"/>
              <a:sym typeface="+mn-ea"/>
            </a:endParaRPr>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in)">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box(in)">
                                      <p:cBhvr>
                                        <p:cTn id="27" dur="20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box(in)">
                                      <p:cBhvr>
                                        <p:cTn id="32"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41" grpId="0" bldLvl="0" animBg="1"/>
      <p:bldP spid="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图文框 9"/>
          <p:cNvSpPr/>
          <p:nvPr/>
        </p:nvSpPr>
        <p:spPr>
          <a:xfrm>
            <a:off x="0" y="0"/>
            <a:ext cx="12192000" cy="6858000"/>
          </a:xfrm>
          <a:prstGeom prst="frame">
            <a:avLst>
              <a:gd name="adj1" fmla="val 1272"/>
            </a:avLst>
          </a:prstGeom>
          <a:solidFill>
            <a:srgbClr val="FB5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dirty="0">
              <a:solidFill>
                <a:schemeClr val="tx1"/>
              </a:solidFill>
              <a:latin typeface="Times New Roman" panose="02020603050405020304" pitchFamily="18" charset="0"/>
              <a:ea typeface="Times New Roman" panose="02020603050405020304" pitchFamily="18" charset="0"/>
              <a:sym typeface="+mn-ea"/>
            </a:endParaRPr>
          </a:p>
        </p:txBody>
      </p:sp>
      <p:sp>
        <p:nvSpPr>
          <p:cNvPr id="2" name="文本框 1"/>
          <p:cNvSpPr txBox="1"/>
          <p:nvPr/>
        </p:nvSpPr>
        <p:spPr>
          <a:xfrm>
            <a:off x="361315" y="320675"/>
            <a:ext cx="11098530" cy="2676525"/>
          </a:xfrm>
          <a:prstGeom prst="rect">
            <a:avLst/>
          </a:prstGeom>
          <a:noFill/>
        </p:spPr>
        <p:txBody>
          <a:bodyPr wrap="square" rtlCol="0" anchor="t">
            <a:spAutoFit/>
          </a:bodyPr>
          <a:lstStyle/>
          <a:p>
            <a:r>
              <a:rPr lang="en-US" altLang="zh-CN" sz="2800" dirty="0">
                <a:latin typeface="Times New Roman" panose="02020603050405020304" pitchFamily="18" charset="0"/>
                <a:cs typeface="Times New Roman" panose="02020603050405020304" pitchFamily="18" charset="0"/>
              </a:rPr>
              <a:t>Para.1 When I was about to say goodbye, the girl asked if I’d had lunch.</a:t>
            </a:r>
            <a:endParaRPr lang="zh-CN" altLang="en-US"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89230" y="1484630"/>
            <a:ext cx="2810385" cy="523220"/>
          </a:xfrm>
          <a:prstGeom prst="rect">
            <a:avLst/>
          </a:prstGeom>
          <a:solidFill>
            <a:schemeClr val="accent3">
              <a:lumMod val="20000"/>
              <a:lumOff val="80000"/>
            </a:schemeClr>
          </a:solidFill>
        </p:spPr>
        <p:txBody>
          <a:bodyPr wrap="none" rtlCol="0">
            <a:spAutoFit/>
          </a:bodyPr>
          <a:lstStyle/>
          <a:p>
            <a:pPr marL="457200" indent="-457200" algn="l">
              <a:buFont typeface="Wingdings" panose="05000000000000000000" charset="0"/>
              <a:buChar char="l"/>
            </a:pPr>
            <a:r>
              <a:rPr lang="zh-CN" altLang="en-US" sz="2800" b="1" dirty="0">
                <a:latin typeface="Times New Roman" panose="02020603050405020304" pitchFamily="18" charset="0"/>
                <a:ea typeface="宋体" panose="02010600030101010101" pitchFamily="2" charset="-122"/>
                <a:sym typeface="+mn-ea"/>
              </a:rPr>
              <a:t>让我稍等片刻</a:t>
            </a:r>
            <a:endParaRPr lang="zh-CN" altLang="en-US" sz="2800" b="1" dirty="0">
              <a:solidFill>
                <a:schemeClr val="tx1"/>
              </a:solidFill>
              <a:latin typeface="Times New Roman" panose="02020603050405020304" pitchFamily="18" charset="0"/>
              <a:ea typeface="宋体" panose="02010600030101010101" pitchFamily="2" charset="-122"/>
              <a:sym typeface="+mn-ea"/>
            </a:endParaRPr>
          </a:p>
        </p:txBody>
      </p:sp>
      <p:sp>
        <p:nvSpPr>
          <p:cNvPr id="11" name="文本框 10"/>
          <p:cNvSpPr txBox="1"/>
          <p:nvPr/>
        </p:nvSpPr>
        <p:spPr>
          <a:xfrm>
            <a:off x="189229" y="1961515"/>
            <a:ext cx="6068029" cy="830997"/>
          </a:xfrm>
          <a:prstGeom prst="rect">
            <a:avLst/>
          </a:prstGeom>
          <a:noFill/>
        </p:spPr>
        <p:txBody>
          <a:bodyPr wrap="square" rtlCol="0">
            <a:spAutoFit/>
          </a:bodyPr>
          <a:lstStyle/>
          <a:p>
            <a:pPr marL="457200" indent="-457200">
              <a:buFont typeface="Wingdings" panose="05000000000000000000" charset="0"/>
              <a:buChar char="p"/>
            </a:pPr>
            <a:r>
              <a:rPr lang="en-US" sz="2400" dirty="0">
                <a:latin typeface="Times New Roman" panose="02020603050405020304" pitchFamily="18" charset="0"/>
                <a:ea typeface="Times New Roman" panose="02020603050405020304" pitchFamily="18" charset="0"/>
                <a:sym typeface="+mn-ea"/>
              </a:rPr>
              <a:t>She made me wait for a moment/while/second.</a:t>
            </a:r>
            <a:endParaRPr lang="en-US" sz="2400" dirty="0">
              <a:latin typeface="Times New Roman" panose="02020603050405020304" pitchFamily="18" charset="0"/>
              <a:ea typeface="Times New Roman" panose="02020603050405020304" pitchFamily="18" charset="0"/>
              <a:sym typeface="+mn-ea"/>
            </a:endParaRPr>
          </a:p>
        </p:txBody>
      </p:sp>
      <p:grpSp>
        <p:nvGrpSpPr>
          <p:cNvPr id="27" name="组合 26"/>
          <p:cNvGrpSpPr/>
          <p:nvPr/>
        </p:nvGrpSpPr>
        <p:grpSpPr>
          <a:xfrm>
            <a:off x="140335" y="858519"/>
            <a:ext cx="5596436" cy="559127"/>
            <a:chOff x="6059598" y="4363790"/>
            <a:chExt cx="8429303" cy="1230954"/>
          </a:xfrm>
          <a:solidFill>
            <a:srgbClr val="00B050"/>
          </a:solidFill>
        </p:grpSpPr>
        <p:sp>
          <p:nvSpPr>
            <p:cNvPr id="18" name="对话气泡: 矩形 17"/>
            <p:cNvSpPr/>
            <p:nvPr/>
          </p:nvSpPr>
          <p:spPr>
            <a:xfrm>
              <a:off x="6059598" y="4363790"/>
              <a:ext cx="8429303" cy="1148885"/>
            </a:xfrm>
            <a:prstGeom prst="wedgeRectCallout">
              <a:avLst>
                <a:gd name="adj1" fmla="val -54442"/>
                <a:gd name="adj2" fmla="val -30076"/>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mbria" panose="02040503050406030204"/>
                <a:ea typeface="微软雅黑" panose="020B0503020204020204" pitchFamily="34" charset="-122"/>
                <a:cs typeface="+mn-cs"/>
              </a:endParaRPr>
            </a:p>
          </p:txBody>
        </p:sp>
        <p:sp>
          <p:nvSpPr>
            <p:cNvPr id="19" name="矩形 18"/>
            <p:cNvSpPr/>
            <p:nvPr/>
          </p:nvSpPr>
          <p:spPr>
            <a:xfrm>
              <a:off x="6158549" y="4442842"/>
              <a:ext cx="8111917" cy="1151902"/>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rPr>
                <a:t>Plot-Little girl got me the food</a:t>
              </a:r>
              <a:endPar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endParaRPr>
            </a:p>
          </p:txBody>
        </p:sp>
      </p:grpSp>
      <p:grpSp>
        <p:nvGrpSpPr>
          <p:cNvPr id="24" name="组合 23"/>
          <p:cNvGrpSpPr/>
          <p:nvPr/>
        </p:nvGrpSpPr>
        <p:grpSpPr>
          <a:xfrm>
            <a:off x="6182995" y="852805"/>
            <a:ext cx="4444365" cy="639445"/>
            <a:chOff x="6059598" y="4363788"/>
            <a:chExt cx="4392890" cy="1407778"/>
          </a:xfrm>
          <a:gradFill>
            <a:gsLst>
              <a:gs pos="91000">
                <a:srgbClr val="FE4444">
                  <a:alpha val="86000"/>
                </a:srgbClr>
              </a:gs>
              <a:gs pos="100000">
                <a:srgbClr val="832B2B"/>
              </a:gs>
            </a:gsLst>
            <a:lin ang="5400000" scaled="0"/>
          </a:gradFill>
        </p:grpSpPr>
        <p:sp>
          <p:nvSpPr>
            <p:cNvPr id="25" name="对话气泡: 矩形 17"/>
            <p:cNvSpPr/>
            <p:nvPr/>
          </p:nvSpPr>
          <p:spPr>
            <a:xfrm>
              <a:off x="6059598" y="4363788"/>
              <a:ext cx="4392890" cy="1407778"/>
            </a:xfrm>
            <a:prstGeom prst="wedgeRectCallout">
              <a:avLst>
                <a:gd name="adj1" fmla="val -54442"/>
                <a:gd name="adj2" fmla="val -30076"/>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mbria" panose="02040503050406030204"/>
                <a:ea typeface="微软雅黑" panose="020B0503020204020204" pitchFamily="34" charset="-122"/>
                <a:cs typeface="+mn-cs"/>
              </a:endParaRPr>
            </a:p>
          </p:txBody>
        </p:sp>
        <p:sp>
          <p:nvSpPr>
            <p:cNvPr id="26" name="矩形 25"/>
            <p:cNvSpPr/>
            <p:nvPr/>
          </p:nvSpPr>
          <p:spPr>
            <a:xfrm>
              <a:off x="6133002" y="4376106"/>
              <a:ext cx="4286419" cy="1149149"/>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rPr>
                <a:t>Emotions</a:t>
              </a:r>
              <a:endPar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endParaRPr>
            </a:p>
          </p:txBody>
        </p:sp>
      </p:grpSp>
      <p:sp>
        <p:nvSpPr>
          <p:cNvPr id="31" name="文本框 30"/>
          <p:cNvSpPr txBox="1"/>
          <p:nvPr/>
        </p:nvSpPr>
        <p:spPr>
          <a:xfrm>
            <a:off x="6773043" y="2444221"/>
            <a:ext cx="1482592" cy="521979"/>
          </a:xfrm>
          <a:prstGeom prst="rect">
            <a:avLst/>
          </a:prstGeom>
          <a:noFill/>
          <a:ln w="9525">
            <a:noFill/>
          </a:ln>
        </p:spPr>
        <p:txBody>
          <a:bodyPr anchor="t">
            <a:spAutoFit/>
          </a:bodyPr>
          <a:lstStyle/>
          <a:p>
            <a:pPr>
              <a:spcBef>
                <a:spcPct val="50000"/>
              </a:spcBef>
            </a:pPr>
            <a:r>
              <a:rPr lang="en-US" altLang="zh-CN" sz="2800" dirty="0">
                <a:solidFill>
                  <a:schemeClr val="bg1"/>
                </a:solidFill>
                <a:latin typeface="Times New Roman" panose="02020603050405020304" pitchFamily="18" charset="0"/>
                <a:ea typeface="宋体" panose="02010600030101010101" pitchFamily="2" charset="-122"/>
              </a:rPr>
              <a:t>anxious</a:t>
            </a:r>
            <a:endParaRPr lang="en-US" altLang="zh-CN" sz="2800" dirty="0">
              <a:solidFill>
                <a:schemeClr val="bg1"/>
              </a:solidFill>
              <a:latin typeface="Times New Roman" panose="02020603050405020304" pitchFamily="18" charset="0"/>
              <a:ea typeface="宋体" panose="02010600030101010101" pitchFamily="2" charset="-122"/>
            </a:endParaRPr>
          </a:p>
        </p:txBody>
      </p:sp>
      <p:sp>
        <p:nvSpPr>
          <p:cNvPr id="41" name="文本框 40"/>
          <p:cNvSpPr txBox="1"/>
          <p:nvPr/>
        </p:nvSpPr>
        <p:spPr>
          <a:xfrm>
            <a:off x="6164154" y="1465273"/>
            <a:ext cx="1367682" cy="523220"/>
          </a:xfrm>
          <a:prstGeom prst="rect">
            <a:avLst/>
          </a:prstGeom>
          <a:solidFill>
            <a:schemeClr val="accent3">
              <a:lumMod val="20000"/>
              <a:lumOff val="80000"/>
            </a:schemeClr>
          </a:solidFill>
        </p:spPr>
        <p:txBody>
          <a:bodyPr wrap="none" rtlCol="0">
            <a:spAutoFit/>
          </a:bodyPr>
          <a:lstStyle/>
          <a:p>
            <a:pPr marL="457200" indent="-457200" algn="l">
              <a:buFont typeface="Wingdings" panose="05000000000000000000" charset="0"/>
              <a:buChar char="l"/>
            </a:pPr>
            <a:r>
              <a:rPr lang="zh-CN" altLang="en-US" sz="2800" b="1" dirty="0">
                <a:latin typeface="Times New Roman" panose="02020603050405020304" pitchFamily="18" charset="0"/>
                <a:ea typeface="宋体" panose="02010600030101010101" pitchFamily="2" charset="-122"/>
                <a:sym typeface="+mn-ea"/>
              </a:rPr>
              <a:t>感激</a:t>
            </a:r>
            <a:endParaRPr lang="zh-CN" altLang="en-US" sz="2800" b="1" dirty="0">
              <a:solidFill>
                <a:schemeClr val="tx1"/>
              </a:solidFill>
              <a:latin typeface="Times New Roman" panose="02020603050405020304" pitchFamily="18" charset="0"/>
              <a:ea typeface="宋体" panose="02010600030101010101" pitchFamily="2" charset="-122"/>
              <a:sym typeface="+mn-ea"/>
            </a:endParaRPr>
          </a:p>
        </p:txBody>
      </p:sp>
      <p:sp>
        <p:nvSpPr>
          <p:cNvPr id="42" name="文本框 41"/>
          <p:cNvSpPr txBox="1"/>
          <p:nvPr/>
        </p:nvSpPr>
        <p:spPr>
          <a:xfrm>
            <a:off x="6190615" y="2104718"/>
            <a:ext cx="6068029" cy="3415030"/>
          </a:xfrm>
          <a:prstGeom prst="rect">
            <a:avLst/>
          </a:prstGeom>
          <a:noFill/>
        </p:spPr>
        <p:txBody>
          <a:bodyPr wrap="square" rtlCol="0">
            <a:spAutoFit/>
          </a:bodyPr>
          <a:lstStyle/>
          <a:p>
            <a:pPr marL="457200" indent="-457200">
              <a:buFont typeface="Wingdings" panose="05000000000000000000" charset="0"/>
              <a:buChar char="p"/>
            </a:pPr>
            <a:r>
              <a:rPr lang="en-US" altLang="zh-CN" sz="2400" dirty="0">
                <a:latin typeface="Times New Roman" panose="02020603050405020304" pitchFamily="18" charset="0"/>
                <a:ea typeface="Times New Roman" panose="02020603050405020304" pitchFamily="18" charset="0"/>
                <a:sym typeface="+mn-ea"/>
              </a:rPr>
              <a:t>I </a:t>
            </a:r>
            <a:r>
              <a:rPr lang="en-US" altLang="zh-CN" sz="2400" b="1" u="sng" dirty="0">
                <a:latin typeface="Times New Roman" panose="02020603050405020304" pitchFamily="18" charset="0"/>
                <a:ea typeface="Times New Roman" panose="02020603050405020304" pitchFamily="18" charset="0"/>
                <a:sym typeface="+mn-ea"/>
              </a:rPr>
              <a:t>brimmed over with</a:t>
            </a:r>
            <a:r>
              <a:rPr lang="en-US" altLang="zh-CN" sz="2400" dirty="0">
                <a:latin typeface="Times New Roman" panose="02020603050405020304" pitchFamily="18" charset="0"/>
                <a:ea typeface="Times New Roman" panose="02020603050405020304" pitchFamily="18" charset="0"/>
                <a:sym typeface="+mn-ea"/>
              </a:rPr>
              <a:t> </a:t>
            </a:r>
            <a:r>
              <a:rPr lang="zh-CN" altLang="en-US" sz="2400" dirty="0">
                <a:latin typeface="Times New Roman" panose="02020603050405020304" pitchFamily="18" charset="0"/>
                <a:ea typeface="Times New Roman" panose="02020603050405020304" pitchFamily="18" charset="0"/>
                <a:sym typeface="+mn-ea"/>
              </a:rPr>
              <a:t>（满溢；充满）</a:t>
            </a:r>
            <a:r>
              <a:rPr lang="en-US" altLang="zh-CN" sz="2400" dirty="0">
                <a:latin typeface="Times New Roman" panose="02020603050405020304" pitchFamily="18" charset="0"/>
                <a:ea typeface="Times New Roman" panose="02020603050405020304" pitchFamily="18" charset="0"/>
                <a:sym typeface="+mn-ea"/>
              </a:rPr>
              <a:t>gratitude when I...</a:t>
            </a:r>
            <a:endParaRPr lang="en-US" altLang="zh-CN" sz="2400" dirty="0">
              <a:latin typeface="Times New Roman" panose="02020603050405020304" pitchFamily="18" charset="0"/>
              <a:ea typeface="Times New Roman" panose="02020603050405020304" pitchFamily="18" charset="0"/>
              <a:sym typeface="+mn-ea"/>
            </a:endParaRPr>
          </a:p>
          <a:p>
            <a:pPr marL="457200" indent="-457200">
              <a:buFont typeface="Wingdings" panose="05000000000000000000" charset="0"/>
              <a:buChar char="p"/>
            </a:pPr>
            <a:r>
              <a:rPr lang="en-US" sz="2400" b="1" u="sng" dirty="0">
                <a:latin typeface="Times New Roman" panose="02020603050405020304" pitchFamily="18" charset="0"/>
                <a:ea typeface="Times New Roman" panose="02020603050405020304" pitchFamily="18" charset="0"/>
                <a:sym typeface="+mn-ea"/>
              </a:rPr>
              <a:t>Touched deeply/immensely</a:t>
            </a:r>
            <a:r>
              <a:rPr lang="en-US" sz="2400" dirty="0">
                <a:latin typeface="Times New Roman" panose="02020603050405020304" pitchFamily="18" charset="0"/>
                <a:ea typeface="Times New Roman" panose="02020603050405020304" pitchFamily="18" charset="0"/>
                <a:sym typeface="+mn-ea"/>
              </a:rPr>
              <a:t>, I…</a:t>
            </a:r>
            <a:endParaRPr lang="en-US" sz="2400" dirty="0">
              <a:latin typeface="Times New Roman" panose="02020603050405020304" pitchFamily="18" charset="0"/>
              <a:ea typeface="Times New Roman" panose="02020603050405020304" pitchFamily="18" charset="0"/>
              <a:sym typeface="+mn-ea"/>
            </a:endParaRPr>
          </a:p>
          <a:p>
            <a:pPr marL="457200" indent="-457200">
              <a:buFont typeface="Wingdings" panose="05000000000000000000" charset="0"/>
              <a:buChar char="p"/>
            </a:pPr>
            <a:r>
              <a:rPr lang="en-US" sz="2400" dirty="0">
                <a:latin typeface="Times New Roman" panose="02020603050405020304" pitchFamily="18" charset="0"/>
                <a:ea typeface="Times New Roman" panose="02020603050405020304" pitchFamily="18" charset="0"/>
                <a:sym typeface="+mn-ea"/>
              </a:rPr>
              <a:t>I </a:t>
            </a:r>
            <a:r>
              <a:rPr lang="en-US" sz="2400" b="1" u="sng" dirty="0">
                <a:latin typeface="Times New Roman" panose="02020603050405020304" pitchFamily="18" charset="0"/>
                <a:ea typeface="Times New Roman" panose="02020603050405020304" pitchFamily="18" charset="0"/>
                <a:sym typeface="+mn-ea"/>
              </a:rPr>
              <a:t>nodded in gratitude</a:t>
            </a:r>
            <a:r>
              <a:rPr lang="en-US" sz="2400" dirty="0">
                <a:latin typeface="Times New Roman" panose="02020603050405020304" pitchFamily="18" charset="0"/>
                <a:ea typeface="Times New Roman" panose="02020603050405020304" pitchFamily="18" charset="0"/>
                <a:sym typeface="+mn-ea"/>
              </a:rPr>
              <a:t>, eyes glistening(</a:t>
            </a:r>
            <a:r>
              <a:rPr lang="zh-CN" altLang="en-US" sz="2400" dirty="0">
                <a:latin typeface="Times New Roman" panose="02020603050405020304" pitchFamily="18" charset="0"/>
                <a:ea typeface="Times New Roman" panose="02020603050405020304" pitchFamily="18" charset="0"/>
                <a:sym typeface="+mn-ea"/>
              </a:rPr>
              <a:t>闪耀地</a:t>
            </a:r>
            <a:r>
              <a:rPr lang="en-US" altLang="zh-CN" sz="2400" dirty="0">
                <a:latin typeface="Times New Roman" panose="02020603050405020304" pitchFamily="18" charset="0"/>
                <a:ea typeface="Times New Roman" panose="02020603050405020304" pitchFamily="18" charset="0"/>
                <a:sym typeface="+mn-ea"/>
              </a:rPr>
              <a:t>) </a:t>
            </a:r>
            <a:r>
              <a:rPr lang="en-US" sz="2400" dirty="0">
                <a:latin typeface="Times New Roman" panose="02020603050405020304" pitchFamily="18" charset="0"/>
                <a:ea typeface="Times New Roman" panose="02020603050405020304" pitchFamily="18" charset="0"/>
                <a:sym typeface="+mn-ea"/>
              </a:rPr>
              <a:t>with held-back tears.</a:t>
            </a:r>
            <a:endParaRPr lang="en-US" sz="2400" dirty="0">
              <a:latin typeface="Times New Roman" panose="02020603050405020304" pitchFamily="18" charset="0"/>
              <a:ea typeface="Times New Roman" panose="02020603050405020304" pitchFamily="18" charset="0"/>
              <a:sym typeface="+mn-ea"/>
            </a:endParaRPr>
          </a:p>
          <a:p>
            <a:pPr marL="457200" indent="-457200">
              <a:buFont typeface="Wingdings" panose="05000000000000000000" charset="0"/>
              <a:buChar char="p"/>
            </a:pPr>
            <a:r>
              <a:rPr lang="en-US" sz="2400" dirty="0">
                <a:latin typeface="Times New Roman" panose="02020603050405020304" pitchFamily="18" charset="0"/>
                <a:ea typeface="Times New Roman" panose="02020603050405020304" pitchFamily="18" charset="0"/>
                <a:sym typeface="+mn-ea"/>
              </a:rPr>
              <a:t>I </a:t>
            </a:r>
            <a:r>
              <a:rPr lang="en-US" sz="2400" b="1" u="sng" dirty="0">
                <a:latin typeface="Times New Roman" panose="02020603050405020304" pitchFamily="18" charset="0"/>
                <a:ea typeface="Times New Roman" panose="02020603050405020304" pitchFamily="18" charset="0"/>
                <a:sym typeface="+mn-ea"/>
              </a:rPr>
              <a:t>dissolved into tears</a:t>
            </a:r>
            <a:r>
              <a:rPr lang="en-US" sz="2400" dirty="0">
                <a:latin typeface="Times New Roman" panose="02020603050405020304" pitchFamily="18" charset="0"/>
                <a:ea typeface="Times New Roman" panose="02020603050405020304" pitchFamily="18" charset="0"/>
                <a:sym typeface="+mn-ea"/>
              </a:rPr>
              <a:t> of gratitude. </a:t>
            </a:r>
            <a:r>
              <a:rPr lang="zh-CN" altLang="en-US" sz="2400" dirty="0">
                <a:latin typeface="Times New Roman" panose="02020603050405020304" pitchFamily="18" charset="0"/>
                <a:ea typeface="Times New Roman" panose="02020603050405020304" pitchFamily="18" charset="0"/>
                <a:sym typeface="+mn-ea"/>
              </a:rPr>
              <a:t>我开始感激的哭起来。</a:t>
            </a:r>
            <a:endParaRPr lang="en-US" altLang="zh-CN" sz="2400" dirty="0">
              <a:latin typeface="Times New Roman" panose="02020603050405020304" pitchFamily="18" charset="0"/>
              <a:ea typeface="Times New Roman" panose="02020603050405020304" pitchFamily="18" charset="0"/>
              <a:sym typeface="+mn-ea"/>
            </a:endParaRPr>
          </a:p>
          <a:p>
            <a:pPr marL="457200" indent="-457200">
              <a:buFont typeface="Wingdings" panose="05000000000000000000" charset="0"/>
              <a:buChar char="p"/>
            </a:pPr>
            <a:r>
              <a:rPr lang="en-US" altLang="zh-CN" sz="2400" dirty="0">
                <a:latin typeface="Times New Roman" panose="02020603050405020304" pitchFamily="18" charset="0"/>
                <a:ea typeface="Times New Roman" panose="02020603050405020304" pitchFamily="18" charset="0"/>
                <a:sym typeface="+mn-ea"/>
              </a:rPr>
              <a:t>I </a:t>
            </a:r>
            <a:r>
              <a:rPr lang="en-US" altLang="zh-CN" sz="2400" b="1" u="sng" dirty="0">
                <a:latin typeface="Times New Roman" panose="02020603050405020304" pitchFamily="18" charset="0"/>
                <a:ea typeface="Times New Roman" panose="02020603050405020304" pitchFamily="18" charset="0"/>
                <a:sym typeface="+mn-ea"/>
              </a:rPr>
              <a:t>was deeply affected by </a:t>
            </a:r>
            <a:r>
              <a:rPr lang="en-US" altLang="zh-CN" sz="2400" dirty="0">
                <a:latin typeface="Times New Roman" panose="02020603050405020304" pitchFamily="18" charset="0"/>
                <a:ea typeface="Times New Roman" panose="02020603050405020304" pitchFamily="18" charset="0"/>
                <a:sym typeface="+mn-ea"/>
              </a:rPr>
              <a:t>her kindness.</a:t>
            </a:r>
            <a:r>
              <a:rPr lang="zh-CN" altLang="en-US" sz="2400" dirty="0">
                <a:latin typeface="Times New Roman" panose="02020603050405020304" pitchFamily="18" charset="0"/>
                <a:ea typeface="Times New Roman" panose="02020603050405020304" pitchFamily="18" charset="0"/>
                <a:sym typeface="+mn-ea"/>
              </a:rPr>
              <a:t>深受感动。</a:t>
            </a:r>
            <a:endParaRPr lang="en-US" altLang="zh-CN" sz="2400" dirty="0">
              <a:latin typeface="Times New Roman" panose="02020603050405020304" pitchFamily="18" charset="0"/>
              <a:ea typeface="Times New Roman" panose="02020603050405020304" pitchFamily="18" charset="0"/>
              <a:sym typeface="+mn-ea"/>
            </a:endParaRPr>
          </a:p>
        </p:txBody>
      </p:sp>
      <p:sp>
        <p:nvSpPr>
          <p:cNvPr id="15" name="文本框 14"/>
          <p:cNvSpPr txBox="1"/>
          <p:nvPr/>
        </p:nvSpPr>
        <p:spPr>
          <a:xfrm>
            <a:off x="206031" y="2787721"/>
            <a:ext cx="3599180" cy="521970"/>
          </a:xfrm>
          <a:prstGeom prst="rect">
            <a:avLst/>
          </a:prstGeom>
          <a:solidFill>
            <a:schemeClr val="accent3">
              <a:lumMod val="20000"/>
              <a:lumOff val="80000"/>
            </a:schemeClr>
          </a:solidFill>
        </p:spPr>
        <p:txBody>
          <a:bodyPr wrap="none" rtlCol="0">
            <a:spAutoFit/>
          </a:bodyPr>
          <a:lstStyle/>
          <a:p>
            <a:pPr marL="457200" indent="-457200" algn="l">
              <a:buFont typeface="Wingdings" panose="05000000000000000000" charset="0"/>
              <a:buChar char="l"/>
            </a:pPr>
            <a:r>
              <a:rPr lang="zh-CN" altLang="en-US" sz="2800" b="1" dirty="0">
                <a:latin typeface="Times New Roman" panose="02020603050405020304" pitchFamily="18" charset="0"/>
                <a:ea typeface="宋体" panose="02010600030101010101" pitchFamily="2" charset="-122"/>
                <a:sym typeface="+mn-ea"/>
              </a:rPr>
              <a:t>寻找食物</a:t>
            </a:r>
            <a:r>
              <a:rPr lang="en-US" altLang="zh-CN" sz="2800" b="1" dirty="0">
                <a:latin typeface="Times New Roman" panose="02020603050405020304" pitchFamily="18" charset="0"/>
                <a:ea typeface="宋体" panose="02010600030101010101" pitchFamily="2" charset="-122"/>
                <a:sym typeface="+mn-ea"/>
              </a:rPr>
              <a:t>/</a:t>
            </a:r>
            <a:r>
              <a:rPr lang="zh-CN" altLang="en-US" sz="2800" b="1" dirty="0">
                <a:latin typeface="Times New Roman" panose="02020603050405020304" pitchFamily="18" charset="0"/>
                <a:ea typeface="宋体" panose="02010600030101010101" pitchFamily="2" charset="-122"/>
                <a:sym typeface="+mn-ea"/>
              </a:rPr>
              <a:t>给我食物</a:t>
            </a:r>
            <a:endParaRPr lang="zh-CN" altLang="en-US" sz="2800" b="1" dirty="0">
              <a:solidFill>
                <a:schemeClr val="tx1"/>
              </a:solidFill>
              <a:latin typeface="Times New Roman" panose="02020603050405020304" pitchFamily="18" charset="0"/>
              <a:ea typeface="宋体" panose="02010600030101010101" pitchFamily="2" charset="-122"/>
              <a:sym typeface="+mn-ea"/>
            </a:endParaRPr>
          </a:p>
        </p:txBody>
      </p:sp>
      <p:sp>
        <p:nvSpPr>
          <p:cNvPr id="16" name="文本框 15"/>
          <p:cNvSpPr txBox="1"/>
          <p:nvPr/>
        </p:nvSpPr>
        <p:spPr>
          <a:xfrm>
            <a:off x="140335" y="3398500"/>
            <a:ext cx="6068029" cy="1568450"/>
          </a:xfrm>
          <a:prstGeom prst="rect">
            <a:avLst/>
          </a:prstGeom>
          <a:noFill/>
        </p:spPr>
        <p:txBody>
          <a:bodyPr wrap="square" rtlCol="0">
            <a:spAutoFit/>
          </a:bodyPr>
          <a:lstStyle/>
          <a:p>
            <a:pPr marL="457200" indent="-457200">
              <a:buFont typeface="Wingdings" panose="05000000000000000000" charset="0"/>
              <a:buChar char="p"/>
            </a:pPr>
            <a:r>
              <a:rPr lang="en-US" altLang="zh-CN" sz="2400" dirty="0">
                <a:latin typeface="Times New Roman" panose="02020603050405020304" pitchFamily="18" charset="0"/>
                <a:ea typeface="Times New Roman" panose="02020603050405020304" pitchFamily="18" charset="0"/>
                <a:sym typeface="+mn-ea"/>
              </a:rPr>
              <a:t>She </a:t>
            </a:r>
            <a:r>
              <a:rPr lang="en-US" altLang="zh-CN" sz="2400" b="1" dirty="0">
                <a:latin typeface="Times New Roman" panose="02020603050405020304" pitchFamily="18" charset="0"/>
                <a:ea typeface="Times New Roman" panose="02020603050405020304" pitchFamily="18" charset="0"/>
                <a:sym typeface="+mn-ea"/>
              </a:rPr>
              <a:t>whirled around(</a:t>
            </a:r>
            <a:r>
              <a:rPr lang="zh-CN" altLang="en-US" sz="2400" b="1" dirty="0">
                <a:latin typeface="Times New Roman" panose="02020603050405020304" pitchFamily="18" charset="0"/>
                <a:ea typeface="Times New Roman" panose="02020603050405020304" pitchFamily="18" charset="0"/>
                <a:sym typeface="+mn-ea"/>
              </a:rPr>
              <a:t>猛地转身</a:t>
            </a:r>
            <a:r>
              <a:rPr lang="en-US" altLang="zh-CN" sz="2400" b="1" dirty="0">
                <a:latin typeface="Times New Roman" panose="02020603050405020304" pitchFamily="18" charset="0"/>
                <a:ea typeface="Times New Roman" panose="02020603050405020304" pitchFamily="18" charset="0"/>
                <a:sym typeface="+mn-ea"/>
              </a:rPr>
              <a:t>)</a:t>
            </a:r>
            <a:r>
              <a:rPr lang="en-US" altLang="zh-CN" sz="2400" dirty="0">
                <a:latin typeface="Times New Roman" panose="02020603050405020304" pitchFamily="18" charset="0"/>
                <a:ea typeface="Times New Roman" panose="02020603050405020304" pitchFamily="18" charset="0"/>
                <a:sym typeface="+mn-ea"/>
              </a:rPr>
              <a:t>,  got into the car, and </a:t>
            </a:r>
            <a:r>
              <a:rPr lang="en-US" altLang="zh-CN" sz="2400" b="1" u="sng" dirty="0">
                <a:latin typeface="Times New Roman" panose="02020603050405020304" pitchFamily="18" charset="0"/>
                <a:ea typeface="Times New Roman" panose="02020603050405020304" pitchFamily="18" charset="0"/>
                <a:sym typeface="+mn-ea"/>
              </a:rPr>
              <a:t>fumbled around </a:t>
            </a:r>
            <a:r>
              <a:rPr lang="zh-CN" altLang="en-US" sz="2400" b="1" u="sng" dirty="0">
                <a:latin typeface="Times New Roman" panose="02020603050405020304" pitchFamily="18" charset="0"/>
                <a:ea typeface="宋体" panose="02010600030101010101" pitchFamily="2" charset="-122"/>
                <a:sym typeface="+mn-ea"/>
              </a:rPr>
              <a:t>（</a:t>
            </a:r>
            <a:r>
              <a:rPr lang="en-US" altLang="zh-CN" sz="2400" b="1" u="sng" dirty="0">
                <a:latin typeface="Times New Roman" panose="02020603050405020304" pitchFamily="18" charset="0"/>
                <a:ea typeface="Times New Roman" panose="02020603050405020304" pitchFamily="18" charset="0"/>
                <a:sym typeface="+mn-ea"/>
              </a:rPr>
              <a:t>笨手笨脚地做（某事）；胡乱摸找（某物）</a:t>
            </a:r>
            <a:r>
              <a:rPr lang="zh-CN" altLang="en-US" sz="2400" b="1" u="sng" dirty="0">
                <a:latin typeface="Times New Roman" panose="02020603050405020304" pitchFamily="18" charset="0"/>
                <a:ea typeface="宋体" panose="02010600030101010101" pitchFamily="2" charset="-122"/>
                <a:sym typeface="+mn-ea"/>
              </a:rPr>
              <a:t>）</a:t>
            </a:r>
            <a:r>
              <a:rPr lang="en-US" altLang="zh-CN" sz="2400" dirty="0">
                <a:latin typeface="Times New Roman" panose="02020603050405020304" pitchFamily="18" charset="0"/>
                <a:ea typeface="Times New Roman" panose="02020603050405020304" pitchFamily="18" charset="0"/>
                <a:sym typeface="+mn-ea"/>
              </a:rPr>
              <a:t>for some food.</a:t>
            </a:r>
            <a:endParaRPr lang="en-US" altLang="zh-CN" sz="2400" dirty="0">
              <a:latin typeface="Times New Roman" panose="02020603050405020304" pitchFamily="18" charset="0"/>
              <a:ea typeface="Times New Roman" panose="02020603050405020304" pitchFamily="18" charset="0"/>
              <a:sym typeface="+mn-ea"/>
            </a:endParaRPr>
          </a:p>
        </p:txBody>
      </p:sp>
      <p:sp>
        <p:nvSpPr>
          <p:cNvPr id="20" name="文本框 19"/>
          <p:cNvSpPr txBox="1"/>
          <p:nvPr/>
        </p:nvSpPr>
        <p:spPr>
          <a:xfrm>
            <a:off x="162876" y="4852433"/>
            <a:ext cx="6068029" cy="1938020"/>
          </a:xfrm>
          <a:prstGeom prst="rect">
            <a:avLst/>
          </a:prstGeom>
          <a:noFill/>
        </p:spPr>
        <p:txBody>
          <a:bodyPr wrap="square" rtlCol="0">
            <a:spAutoFit/>
          </a:bodyPr>
          <a:lstStyle/>
          <a:p>
            <a:pPr marL="457200" indent="-457200">
              <a:buFont typeface="Wingdings" panose="05000000000000000000" charset="0"/>
              <a:buChar char="p"/>
            </a:pPr>
            <a:r>
              <a:rPr lang="en-US" altLang="zh-CN" sz="2400" dirty="0">
                <a:latin typeface="Times New Roman" panose="02020603050405020304" pitchFamily="18" charset="0"/>
                <a:ea typeface="Times New Roman" panose="02020603050405020304" pitchFamily="18" charset="0"/>
                <a:sym typeface="+mn-ea"/>
              </a:rPr>
              <a:t>“Here you are.” Appearing into sight was a paper bag. I looked at the little girl, whose starry eyes on the lightening face glittered something </a:t>
            </a:r>
            <a:r>
              <a:rPr lang="en-US" altLang="zh-CN" sz="2400" b="1" dirty="0">
                <a:latin typeface="Times New Roman" panose="02020603050405020304" pitchFamily="18" charset="0"/>
                <a:ea typeface="Times New Roman" panose="02020603050405020304" pitchFamily="18" charset="0"/>
                <a:sym typeface="+mn-ea"/>
              </a:rPr>
              <a:t>sly</a:t>
            </a:r>
            <a:r>
              <a:rPr lang="zh-CN" altLang="en-US" sz="2400" dirty="0">
                <a:latin typeface="Times New Roman" panose="02020603050405020304" pitchFamily="18" charset="0"/>
                <a:ea typeface="宋体" panose="02010600030101010101" pitchFamily="2" charset="-122"/>
                <a:sym typeface="+mn-ea"/>
              </a:rPr>
              <a:t>（狡黠的</a:t>
            </a:r>
            <a:r>
              <a:rPr lang="en-US" altLang="zh-CN" sz="2400" dirty="0">
                <a:latin typeface="Times New Roman" panose="02020603050405020304" pitchFamily="18" charset="0"/>
                <a:ea typeface="Times New Roman" panose="02020603050405020304" pitchFamily="18" charset="0"/>
                <a:sym typeface="+mn-ea"/>
              </a:rPr>
              <a:t>, </a:t>
            </a:r>
            <a:r>
              <a:rPr lang="zh-CN" altLang="en-US" sz="2400" dirty="0">
                <a:latin typeface="Times New Roman" panose="02020603050405020304" pitchFamily="18" charset="0"/>
                <a:ea typeface="宋体" panose="02010600030101010101" pitchFamily="2" charset="-122"/>
                <a:sym typeface="+mn-ea"/>
              </a:rPr>
              <a:t>淘气的）</a:t>
            </a:r>
            <a:r>
              <a:rPr lang="en-US" altLang="zh-CN" sz="2400" dirty="0">
                <a:latin typeface="Times New Roman" panose="02020603050405020304" pitchFamily="18" charset="0"/>
                <a:ea typeface="Times New Roman" panose="02020603050405020304" pitchFamily="18" charset="0"/>
                <a:sym typeface="+mn-ea"/>
              </a:rPr>
              <a:t>arousing my curiosity about what was in the bag.</a:t>
            </a:r>
            <a:endParaRPr lang="en-US" sz="2400" dirty="0">
              <a:latin typeface="Times New Roman" panose="02020603050405020304" pitchFamily="18" charset="0"/>
              <a:ea typeface="Times New Roman" panose="02020603050405020304" pitchFamily="18" charset="0"/>
              <a:sym typeface="+mn-ea"/>
            </a:endParaRPr>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in)">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ox(in)">
                                      <p:cBhvr>
                                        <p:cTn id="22" dur="2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ox(in)">
                                      <p:cBhvr>
                                        <p:cTn id="27" dur="2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ox(in)">
                                      <p:cBhvr>
                                        <p:cTn id="32" dur="20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box(in)">
                                      <p:cBhvr>
                                        <p:cTn id="42" dur="20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box(in)">
                                      <p:cBhvr>
                                        <p:cTn id="47"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41" grpId="0" bldLvl="0" animBg="1"/>
      <p:bldP spid="42" grpId="0"/>
      <p:bldP spid="15" grpId="0" bldLvl="0" animBg="1"/>
      <p:bldP spid="16"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图文框 9"/>
          <p:cNvSpPr/>
          <p:nvPr/>
        </p:nvSpPr>
        <p:spPr>
          <a:xfrm>
            <a:off x="0" y="0"/>
            <a:ext cx="12192000" cy="6858000"/>
          </a:xfrm>
          <a:prstGeom prst="frame">
            <a:avLst>
              <a:gd name="adj1" fmla="val 1272"/>
            </a:avLst>
          </a:prstGeom>
          <a:solidFill>
            <a:srgbClr val="FB5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dirty="0">
              <a:solidFill>
                <a:schemeClr val="tx1"/>
              </a:solidFill>
              <a:latin typeface="Times New Roman" panose="02020603050405020304" pitchFamily="18" charset="0"/>
              <a:ea typeface="Times New Roman" panose="02020603050405020304" pitchFamily="18" charset="0"/>
              <a:sym typeface="+mn-ea"/>
            </a:endParaRPr>
          </a:p>
        </p:txBody>
      </p:sp>
      <p:sp>
        <p:nvSpPr>
          <p:cNvPr id="2" name="文本框 1"/>
          <p:cNvSpPr txBox="1"/>
          <p:nvPr/>
        </p:nvSpPr>
        <p:spPr>
          <a:xfrm>
            <a:off x="361315" y="320675"/>
            <a:ext cx="11098530" cy="2676525"/>
          </a:xfrm>
          <a:prstGeom prst="rect">
            <a:avLst/>
          </a:prstGeom>
          <a:noFill/>
        </p:spPr>
        <p:txBody>
          <a:bodyPr wrap="square" rtlCol="0" anchor="t">
            <a:spAutoFit/>
          </a:bodyPr>
          <a:lstStyle/>
          <a:p>
            <a:r>
              <a:rPr lang="en-US" altLang="zh-CN" sz="2800" dirty="0">
                <a:latin typeface="Times New Roman" panose="02020603050405020304" pitchFamily="18" charset="0"/>
                <a:cs typeface="Times New Roman" panose="02020603050405020304" pitchFamily="18" charset="0"/>
              </a:rPr>
              <a:t>Para.1 When I was about to say goodbye, the girl asked if I’d had lunch.</a:t>
            </a:r>
            <a:endParaRPr lang="zh-CN" altLang="en-US"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89230" y="1484630"/>
            <a:ext cx="2654894" cy="523220"/>
          </a:xfrm>
          <a:prstGeom prst="rect">
            <a:avLst/>
          </a:prstGeom>
          <a:solidFill>
            <a:schemeClr val="accent3">
              <a:lumMod val="20000"/>
              <a:lumOff val="80000"/>
            </a:schemeClr>
          </a:solidFill>
        </p:spPr>
        <p:txBody>
          <a:bodyPr wrap="none" rtlCol="0">
            <a:spAutoFit/>
          </a:bodyPr>
          <a:lstStyle/>
          <a:p>
            <a:pPr marL="457200" indent="-457200" algn="l">
              <a:buFont typeface="Wingdings" panose="05000000000000000000" charset="0"/>
              <a:buChar char="l"/>
            </a:pPr>
            <a:r>
              <a:rPr lang="zh-CN" altLang="en-US" sz="2800" b="1" dirty="0">
                <a:latin typeface="Times New Roman" panose="02020603050405020304" pitchFamily="18" charset="0"/>
                <a:ea typeface="宋体" panose="02010600030101010101" pitchFamily="2" charset="-122"/>
                <a:sym typeface="+mn-ea"/>
              </a:rPr>
              <a:t>致谢</a:t>
            </a:r>
            <a:r>
              <a:rPr lang="en-US" altLang="zh-CN" sz="2800" b="1" dirty="0">
                <a:latin typeface="Times New Roman" panose="02020603050405020304" pitchFamily="18" charset="0"/>
                <a:ea typeface="宋体" panose="02010600030101010101" pitchFamily="2" charset="-122"/>
                <a:sym typeface="+mn-ea"/>
              </a:rPr>
              <a:t>+</a:t>
            </a:r>
            <a:r>
              <a:rPr lang="zh-CN" altLang="en-US" sz="2800" b="1" dirty="0">
                <a:latin typeface="Times New Roman" panose="02020603050405020304" pitchFamily="18" charset="0"/>
                <a:ea typeface="宋体" panose="02010600030101010101" pitchFamily="2" charset="-122"/>
                <a:sym typeface="+mn-ea"/>
              </a:rPr>
              <a:t>不用谢</a:t>
            </a:r>
            <a:endParaRPr lang="zh-CN" altLang="en-US" sz="2800" b="1" dirty="0">
              <a:solidFill>
                <a:schemeClr val="tx1"/>
              </a:solidFill>
              <a:latin typeface="Times New Roman" panose="02020603050405020304" pitchFamily="18" charset="0"/>
              <a:ea typeface="宋体" panose="02010600030101010101" pitchFamily="2" charset="-122"/>
              <a:sym typeface="+mn-ea"/>
            </a:endParaRPr>
          </a:p>
        </p:txBody>
      </p:sp>
      <p:sp>
        <p:nvSpPr>
          <p:cNvPr id="11" name="文本框 10"/>
          <p:cNvSpPr txBox="1"/>
          <p:nvPr/>
        </p:nvSpPr>
        <p:spPr>
          <a:xfrm>
            <a:off x="189229" y="1961516"/>
            <a:ext cx="11512914" cy="1198880"/>
          </a:xfrm>
          <a:prstGeom prst="rect">
            <a:avLst/>
          </a:prstGeom>
          <a:noFill/>
        </p:spPr>
        <p:txBody>
          <a:bodyPr wrap="square" rtlCol="0">
            <a:spAutoFit/>
          </a:bodyPr>
          <a:lstStyle/>
          <a:p>
            <a:pPr marL="457200" indent="-457200">
              <a:buFont typeface="Wingdings" panose="05000000000000000000" charset="0"/>
              <a:buChar char="p"/>
            </a:pPr>
            <a:r>
              <a:rPr lang="en-US" altLang="zh-CN" sz="2400" dirty="0">
                <a:latin typeface="Times New Roman" panose="02020603050405020304" pitchFamily="18" charset="0"/>
                <a:ea typeface="Times New Roman" panose="02020603050405020304" pitchFamily="18" charset="0"/>
                <a:sym typeface="+mn-ea"/>
              </a:rPr>
              <a:t>Brimmed over with </a:t>
            </a:r>
            <a:r>
              <a:rPr lang="en-US" altLang="zh-CN" sz="2400" dirty="0">
                <a:latin typeface="Times New Roman" panose="02020603050405020304" pitchFamily="18" charset="0"/>
                <a:ea typeface="Times New Roman" panose="02020603050405020304" pitchFamily="18" charset="0"/>
                <a:sym typeface="+mn-ea"/>
              </a:rPr>
              <a:t>gratitude</a:t>
            </a:r>
            <a:r>
              <a:rPr lang="en-US" sz="2400" dirty="0">
                <a:latin typeface="Times New Roman" panose="02020603050405020304" pitchFamily="18" charset="0"/>
                <a:ea typeface="Times New Roman" panose="02020603050405020304" pitchFamily="18" charset="0"/>
                <a:sym typeface="+mn-ea"/>
              </a:rPr>
              <a:t>, I expressed my thanks/gratitude again and again/repeatedly.</a:t>
            </a:r>
            <a:endParaRPr lang="en-US" sz="2400" dirty="0">
              <a:latin typeface="Times New Roman" panose="02020603050405020304" pitchFamily="18" charset="0"/>
              <a:ea typeface="Times New Roman" panose="02020603050405020304" pitchFamily="18" charset="0"/>
              <a:sym typeface="+mn-ea"/>
            </a:endParaRPr>
          </a:p>
          <a:p>
            <a:pPr marL="457200" indent="-457200">
              <a:buFont typeface="Wingdings" panose="05000000000000000000" charset="0"/>
              <a:buChar char="p"/>
            </a:pPr>
            <a:r>
              <a:rPr lang="en-US" sz="2400" dirty="0">
                <a:latin typeface="Times New Roman" panose="02020603050405020304" pitchFamily="18" charset="0"/>
                <a:ea typeface="Times New Roman" panose="02020603050405020304" pitchFamily="18" charset="0"/>
                <a:sym typeface="+mn-ea"/>
              </a:rPr>
              <a:t>Laughing loudly, t</a:t>
            </a:r>
            <a:r>
              <a:rPr lang="en-US" altLang="zh-CN" sz="2400" dirty="0">
                <a:latin typeface="Times New Roman" panose="02020603050405020304" pitchFamily="18" charset="0"/>
                <a:ea typeface="Times New Roman" panose="02020603050405020304" pitchFamily="18" charset="0"/>
                <a:sym typeface="+mn-ea"/>
              </a:rPr>
              <a:t>he father said with his broken English, “No Thanks! Happy!”</a:t>
            </a:r>
            <a:endParaRPr lang="en-US" sz="2400" dirty="0">
              <a:latin typeface="Times New Roman" panose="02020603050405020304" pitchFamily="18" charset="0"/>
              <a:ea typeface="Times New Roman" panose="02020603050405020304" pitchFamily="18" charset="0"/>
              <a:sym typeface="+mn-ea"/>
            </a:endParaRPr>
          </a:p>
        </p:txBody>
      </p:sp>
      <p:grpSp>
        <p:nvGrpSpPr>
          <p:cNvPr id="27" name="组合 26"/>
          <p:cNvGrpSpPr/>
          <p:nvPr/>
        </p:nvGrpSpPr>
        <p:grpSpPr>
          <a:xfrm>
            <a:off x="140335" y="858519"/>
            <a:ext cx="5596436" cy="559127"/>
            <a:chOff x="6059598" y="4363790"/>
            <a:chExt cx="8429303" cy="1230954"/>
          </a:xfrm>
          <a:solidFill>
            <a:srgbClr val="00B050"/>
          </a:solidFill>
        </p:grpSpPr>
        <p:sp>
          <p:nvSpPr>
            <p:cNvPr id="18" name="对话气泡: 矩形 17"/>
            <p:cNvSpPr/>
            <p:nvPr/>
          </p:nvSpPr>
          <p:spPr>
            <a:xfrm>
              <a:off x="6059598" y="4363790"/>
              <a:ext cx="8429303" cy="1148885"/>
            </a:xfrm>
            <a:prstGeom prst="wedgeRectCallout">
              <a:avLst>
                <a:gd name="adj1" fmla="val -54442"/>
                <a:gd name="adj2" fmla="val -30076"/>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mbria" panose="02040503050406030204"/>
                <a:ea typeface="微软雅黑" panose="020B0503020204020204" pitchFamily="34" charset="-122"/>
                <a:cs typeface="+mn-cs"/>
              </a:endParaRPr>
            </a:p>
          </p:txBody>
        </p:sp>
        <p:sp>
          <p:nvSpPr>
            <p:cNvPr id="19" name="矩形 18"/>
            <p:cNvSpPr/>
            <p:nvPr/>
          </p:nvSpPr>
          <p:spPr>
            <a:xfrm>
              <a:off x="6158549" y="4442842"/>
              <a:ext cx="8111917" cy="1151902"/>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rPr>
                <a:t>Plot-Saw the family off</a:t>
              </a:r>
              <a:endPar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endParaRPr>
            </a:p>
          </p:txBody>
        </p:sp>
      </p:grpSp>
      <p:sp>
        <p:nvSpPr>
          <p:cNvPr id="21" name="文本框 20"/>
          <p:cNvSpPr txBox="1"/>
          <p:nvPr/>
        </p:nvSpPr>
        <p:spPr>
          <a:xfrm>
            <a:off x="205740" y="3265091"/>
            <a:ext cx="1367682" cy="523220"/>
          </a:xfrm>
          <a:prstGeom prst="rect">
            <a:avLst/>
          </a:prstGeom>
          <a:solidFill>
            <a:schemeClr val="accent3">
              <a:lumMod val="20000"/>
              <a:lumOff val="80000"/>
            </a:schemeClr>
          </a:solidFill>
        </p:spPr>
        <p:txBody>
          <a:bodyPr wrap="none" rtlCol="0">
            <a:spAutoFit/>
          </a:bodyPr>
          <a:lstStyle/>
          <a:p>
            <a:pPr marL="457200" indent="-457200" algn="l">
              <a:buFont typeface="Wingdings" panose="05000000000000000000" charset="0"/>
              <a:buChar char="l"/>
            </a:pPr>
            <a:r>
              <a:rPr lang="zh-CN" altLang="en-US" sz="2800" b="1" dirty="0">
                <a:latin typeface="Times New Roman" panose="02020603050405020304" pitchFamily="18" charset="0"/>
                <a:ea typeface="宋体" panose="02010600030101010101" pitchFamily="2" charset="-122"/>
                <a:sym typeface="+mn-ea"/>
              </a:rPr>
              <a:t>送别</a:t>
            </a:r>
            <a:endParaRPr lang="zh-CN" altLang="en-US" sz="2800" b="1" dirty="0">
              <a:solidFill>
                <a:schemeClr val="tx1"/>
              </a:solidFill>
              <a:latin typeface="Times New Roman" panose="02020603050405020304" pitchFamily="18" charset="0"/>
              <a:ea typeface="宋体" panose="02010600030101010101" pitchFamily="2" charset="-122"/>
              <a:sym typeface="+mn-ea"/>
            </a:endParaRPr>
          </a:p>
        </p:txBody>
      </p:sp>
      <p:sp>
        <p:nvSpPr>
          <p:cNvPr id="22" name="文本框 21"/>
          <p:cNvSpPr txBox="1"/>
          <p:nvPr/>
        </p:nvSpPr>
        <p:spPr>
          <a:xfrm>
            <a:off x="205771" y="3894103"/>
            <a:ext cx="10966691" cy="1200329"/>
          </a:xfrm>
          <a:prstGeom prst="rect">
            <a:avLst/>
          </a:prstGeom>
          <a:noFill/>
        </p:spPr>
        <p:txBody>
          <a:bodyPr wrap="square" rtlCol="0">
            <a:spAutoFit/>
          </a:bodyPr>
          <a:lstStyle/>
          <a:p>
            <a:pPr marL="457200" indent="-457200">
              <a:buFont typeface="Wingdings" panose="05000000000000000000" charset="0"/>
              <a:buChar char="p"/>
            </a:pPr>
            <a:r>
              <a:rPr lang="en-US" altLang="zh-CN" sz="2400" dirty="0">
                <a:latin typeface="Times New Roman" panose="02020603050405020304" pitchFamily="18" charset="0"/>
                <a:ea typeface="Times New Roman" panose="02020603050405020304" pitchFamily="18" charset="0"/>
                <a:sym typeface="+mn-ea"/>
              </a:rPr>
              <a:t>The father started the truck, with the mother and girl seated at the back seat, waving goodbye to me. Waving back with a smile, I wished them a safe trip.</a:t>
            </a:r>
            <a:endParaRPr lang="en-US" altLang="zh-CN" sz="2400" dirty="0">
              <a:latin typeface="Times New Roman" panose="02020603050405020304" pitchFamily="18" charset="0"/>
              <a:ea typeface="Times New Roman" panose="02020603050405020304" pitchFamily="18" charset="0"/>
              <a:sym typeface="+mn-ea"/>
            </a:endParaRPr>
          </a:p>
          <a:p>
            <a:pPr marL="457200" indent="-457200">
              <a:buFont typeface="Wingdings" panose="05000000000000000000" charset="0"/>
              <a:buChar char="p"/>
            </a:pPr>
            <a:r>
              <a:rPr lang="en-US" sz="2400" dirty="0">
                <a:latin typeface="Times New Roman" panose="02020603050405020304" pitchFamily="18" charset="0"/>
                <a:ea typeface="Times New Roman" panose="02020603050405020304" pitchFamily="18" charset="0"/>
                <a:sym typeface="+mn-ea"/>
              </a:rPr>
              <a:t>I watched the truck disappear into the distance, </a:t>
            </a:r>
            <a:r>
              <a:rPr lang="en-US" altLang="zh-CN" sz="2400" dirty="0">
                <a:latin typeface="Times New Roman" panose="02020603050405020304" pitchFamily="18" charset="0"/>
                <a:ea typeface="Times New Roman" panose="02020603050405020304" pitchFamily="18" charset="0"/>
                <a:sym typeface="+mn-ea"/>
              </a:rPr>
              <a:t>mixed feelings welling up in me</a:t>
            </a:r>
            <a:r>
              <a:rPr lang="en-US" sz="2400" dirty="0">
                <a:latin typeface="Times New Roman" panose="02020603050405020304" pitchFamily="18" charset="0"/>
                <a:ea typeface="Times New Roman" panose="02020603050405020304" pitchFamily="18" charset="0"/>
                <a:sym typeface="+mn-ea"/>
              </a:rPr>
              <a:t>.</a:t>
            </a:r>
            <a:endParaRPr lang="en-US" sz="2400" dirty="0">
              <a:latin typeface="Times New Roman" panose="02020603050405020304" pitchFamily="18" charset="0"/>
              <a:ea typeface="Times New Roman" panose="02020603050405020304" pitchFamily="18" charset="0"/>
              <a:sym typeface="+mn-ea"/>
            </a:endParaRPr>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in)">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ox(in)">
                                      <p:cBhvr>
                                        <p:cTn id="22" dur="2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ox(in)">
                                      <p:cBhvr>
                                        <p:cTn id="2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21" grpId="0" bldLvl="0" animBg="1"/>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图文框 9"/>
          <p:cNvSpPr/>
          <p:nvPr/>
        </p:nvSpPr>
        <p:spPr>
          <a:xfrm>
            <a:off x="0" y="0"/>
            <a:ext cx="12192000" cy="6858000"/>
          </a:xfrm>
          <a:prstGeom prst="frame">
            <a:avLst>
              <a:gd name="adj1" fmla="val 1272"/>
            </a:avLst>
          </a:prstGeom>
          <a:solidFill>
            <a:srgbClr val="FB5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dirty="0">
              <a:solidFill>
                <a:schemeClr val="tx1"/>
              </a:solidFill>
              <a:latin typeface="Times New Roman" panose="02020603050405020304" pitchFamily="18" charset="0"/>
              <a:ea typeface="Times New Roman" panose="02020603050405020304" pitchFamily="18" charset="0"/>
              <a:sym typeface="+mn-ea"/>
            </a:endParaRPr>
          </a:p>
        </p:txBody>
      </p:sp>
      <p:sp>
        <p:nvSpPr>
          <p:cNvPr id="2" name="文本框 1"/>
          <p:cNvSpPr txBox="1"/>
          <p:nvPr/>
        </p:nvSpPr>
        <p:spPr>
          <a:xfrm>
            <a:off x="361315" y="320675"/>
            <a:ext cx="11098530" cy="2676525"/>
          </a:xfrm>
          <a:prstGeom prst="rect">
            <a:avLst/>
          </a:prstGeom>
          <a:noFill/>
        </p:spPr>
        <p:txBody>
          <a:bodyPr wrap="square" rtlCol="0" anchor="t">
            <a:spAutoFit/>
          </a:bodyPr>
          <a:lstStyle/>
          <a:p>
            <a:r>
              <a:rPr lang="en-US" altLang="zh-CN" sz="2800" dirty="0">
                <a:latin typeface="Times New Roman" panose="02020603050405020304" pitchFamily="18" charset="0"/>
                <a:cs typeface="Times New Roman" panose="02020603050405020304" pitchFamily="18" charset="0"/>
              </a:rPr>
              <a:t>Para.2 After they left, I got into my Jeep and opened the paper bag.</a:t>
            </a:r>
            <a:endParaRPr lang="zh-CN" altLang="en-US"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89230" y="1484630"/>
            <a:ext cx="2810385" cy="523220"/>
          </a:xfrm>
          <a:prstGeom prst="rect">
            <a:avLst/>
          </a:prstGeom>
          <a:solidFill>
            <a:schemeClr val="accent3">
              <a:lumMod val="20000"/>
              <a:lumOff val="80000"/>
            </a:schemeClr>
          </a:solidFill>
        </p:spPr>
        <p:txBody>
          <a:bodyPr wrap="none" rtlCol="0">
            <a:spAutoFit/>
          </a:bodyPr>
          <a:lstStyle/>
          <a:p>
            <a:pPr marL="457200" indent="-457200" algn="l">
              <a:buFont typeface="Wingdings" panose="05000000000000000000" charset="0"/>
              <a:buChar char="l"/>
            </a:pPr>
            <a:r>
              <a:rPr lang="zh-CN" altLang="en-US" sz="2800" b="1" dirty="0">
                <a:latin typeface="Times New Roman" panose="02020603050405020304" pitchFamily="18" charset="0"/>
                <a:ea typeface="宋体" panose="02010600030101010101" pitchFamily="2" charset="-122"/>
                <a:sym typeface="+mn-ea"/>
              </a:rPr>
              <a:t>发现食物和钱</a:t>
            </a:r>
            <a:endParaRPr lang="zh-CN" altLang="en-US" sz="2800" b="1" dirty="0">
              <a:solidFill>
                <a:schemeClr val="tx1"/>
              </a:solidFill>
              <a:latin typeface="Times New Roman" panose="02020603050405020304" pitchFamily="18" charset="0"/>
              <a:ea typeface="宋体" panose="02010600030101010101" pitchFamily="2" charset="-122"/>
              <a:sym typeface="+mn-ea"/>
            </a:endParaRPr>
          </a:p>
        </p:txBody>
      </p:sp>
      <p:sp>
        <p:nvSpPr>
          <p:cNvPr id="11" name="文本框 10"/>
          <p:cNvSpPr txBox="1"/>
          <p:nvPr/>
        </p:nvSpPr>
        <p:spPr>
          <a:xfrm>
            <a:off x="189229" y="1961515"/>
            <a:ext cx="6068029" cy="2308324"/>
          </a:xfrm>
          <a:prstGeom prst="rect">
            <a:avLst/>
          </a:prstGeom>
          <a:noFill/>
        </p:spPr>
        <p:txBody>
          <a:bodyPr wrap="square" rtlCol="0">
            <a:spAutoFit/>
          </a:bodyPr>
          <a:lstStyle/>
          <a:p>
            <a:pPr marL="457200" indent="-457200">
              <a:buFont typeface="Wingdings" panose="05000000000000000000" charset="0"/>
              <a:buChar char="p"/>
            </a:pPr>
            <a:r>
              <a:rPr lang="en-US" altLang="zh-CN" sz="2400" dirty="0">
                <a:latin typeface="Times New Roman" panose="02020603050405020304" pitchFamily="18" charset="0"/>
                <a:ea typeface="Times New Roman" panose="02020603050405020304" pitchFamily="18" charset="0"/>
                <a:sym typeface="+mn-ea"/>
              </a:rPr>
              <a:t>The food’s sweet smell filled my nostrils, making my mouth water. </a:t>
            </a:r>
            <a:endParaRPr lang="en-US" altLang="zh-CN" sz="2400" dirty="0">
              <a:latin typeface="Times New Roman" panose="02020603050405020304" pitchFamily="18" charset="0"/>
              <a:ea typeface="Times New Roman" panose="02020603050405020304" pitchFamily="18" charset="0"/>
              <a:sym typeface="+mn-ea"/>
            </a:endParaRPr>
          </a:p>
          <a:p>
            <a:pPr marL="457200" indent="-457200">
              <a:buFont typeface="Wingdings" panose="05000000000000000000" charset="0"/>
              <a:buChar char="p"/>
            </a:pPr>
            <a:r>
              <a:rPr lang="en-US" sz="2400" dirty="0">
                <a:latin typeface="Times New Roman" panose="02020603050405020304" pitchFamily="18" charset="0"/>
                <a:ea typeface="Times New Roman" panose="02020603050405020304" pitchFamily="18" charset="0"/>
                <a:sym typeface="+mn-ea"/>
              </a:rPr>
              <a:t>Not until I picked the hamburger up did I spot </a:t>
            </a:r>
            <a:r>
              <a:rPr lang="en-US" altLang="zh-CN" sz="2400" dirty="0">
                <a:latin typeface="Times New Roman" panose="02020603050405020304" pitchFamily="18" charset="0"/>
                <a:ea typeface="Times New Roman" panose="02020603050405020304" pitchFamily="18" charset="0"/>
                <a:sym typeface="+mn-ea"/>
              </a:rPr>
              <a:t>a 20-dollar bill along with a note, reading, “Kindness is free. Take care.”</a:t>
            </a:r>
            <a:endParaRPr lang="en-US" altLang="zh-CN" sz="2400" dirty="0">
              <a:latin typeface="Times New Roman" panose="02020603050405020304" pitchFamily="18" charset="0"/>
              <a:ea typeface="Times New Roman" panose="02020603050405020304" pitchFamily="18" charset="0"/>
              <a:sym typeface="+mn-ea"/>
            </a:endParaRPr>
          </a:p>
          <a:p>
            <a:pPr marL="457200" indent="-457200">
              <a:buFont typeface="Wingdings" panose="05000000000000000000" charset="0"/>
              <a:buChar char="p"/>
            </a:pPr>
            <a:endParaRPr lang="en-US" sz="2400" dirty="0">
              <a:latin typeface="Times New Roman" panose="02020603050405020304" pitchFamily="18" charset="0"/>
              <a:ea typeface="Times New Roman" panose="02020603050405020304" pitchFamily="18" charset="0"/>
              <a:sym typeface="+mn-ea"/>
            </a:endParaRPr>
          </a:p>
        </p:txBody>
      </p:sp>
      <p:grpSp>
        <p:nvGrpSpPr>
          <p:cNvPr id="27" name="组合 26"/>
          <p:cNvGrpSpPr/>
          <p:nvPr/>
        </p:nvGrpSpPr>
        <p:grpSpPr>
          <a:xfrm>
            <a:off x="140335" y="858519"/>
            <a:ext cx="5596436" cy="559127"/>
            <a:chOff x="6059598" y="4363790"/>
            <a:chExt cx="8429303" cy="1230954"/>
          </a:xfrm>
          <a:solidFill>
            <a:srgbClr val="00B050"/>
          </a:solidFill>
        </p:grpSpPr>
        <p:sp>
          <p:nvSpPr>
            <p:cNvPr id="18" name="对话气泡: 矩形 17"/>
            <p:cNvSpPr/>
            <p:nvPr/>
          </p:nvSpPr>
          <p:spPr>
            <a:xfrm>
              <a:off x="6059598" y="4363790"/>
              <a:ext cx="8429303" cy="1148885"/>
            </a:xfrm>
            <a:prstGeom prst="wedgeRectCallout">
              <a:avLst>
                <a:gd name="adj1" fmla="val -54442"/>
                <a:gd name="adj2" fmla="val -30076"/>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mbria" panose="02040503050406030204"/>
                <a:ea typeface="微软雅黑" panose="020B0503020204020204" pitchFamily="34" charset="-122"/>
                <a:cs typeface="+mn-cs"/>
              </a:endParaRPr>
            </a:p>
          </p:txBody>
        </p:sp>
        <p:sp>
          <p:nvSpPr>
            <p:cNvPr id="19" name="矩形 18"/>
            <p:cNvSpPr/>
            <p:nvPr/>
          </p:nvSpPr>
          <p:spPr>
            <a:xfrm>
              <a:off x="6158549" y="4442842"/>
              <a:ext cx="8111917" cy="1151902"/>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rPr>
                <a:t>Plot-Find the food and money</a:t>
              </a:r>
              <a:endPar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endParaRPr>
            </a:p>
          </p:txBody>
        </p:sp>
      </p:grpSp>
      <p:grpSp>
        <p:nvGrpSpPr>
          <p:cNvPr id="24" name="组合 23"/>
          <p:cNvGrpSpPr/>
          <p:nvPr/>
        </p:nvGrpSpPr>
        <p:grpSpPr>
          <a:xfrm>
            <a:off x="6182995" y="852805"/>
            <a:ext cx="4444365" cy="639445"/>
            <a:chOff x="6059598" y="4363788"/>
            <a:chExt cx="4392890" cy="1407778"/>
          </a:xfrm>
          <a:gradFill>
            <a:gsLst>
              <a:gs pos="91000">
                <a:srgbClr val="FE4444">
                  <a:alpha val="86000"/>
                </a:srgbClr>
              </a:gs>
              <a:gs pos="100000">
                <a:srgbClr val="832B2B"/>
              </a:gs>
            </a:gsLst>
            <a:lin ang="5400000" scaled="0"/>
          </a:gradFill>
        </p:grpSpPr>
        <p:sp>
          <p:nvSpPr>
            <p:cNvPr id="25" name="对话气泡: 矩形 17"/>
            <p:cNvSpPr/>
            <p:nvPr/>
          </p:nvSpPr>
          <p:spPr>
            <a:xfrm>
              <a:off x="6059598" y="4363788"/>
              <a:ext cx="4392890" cy="1407778"/>
            </a:xfrm>
            <a:prstGeom prst="wedgeRectCallout">
              <a:avLst>
                <a:gd name="adj1" fmla="val -54442"/>
                <a:gd name="adj2" fmla="val -30076"/>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mbria" panose="02040503050406030204"/>
                <a:ea typeface="微软雅黑" panose="020B0503020204020204" pitchFamily="34" charset="-122"/>
                <a:cs typeface="+mn-cs"/>
              </a:endParaRPr>
            </a:p>
          </p:txBody>
        </p:sp>
        <p:sp>
          <p:nvSpPr>
            <p:cNvPr id="26" name="矩形 25"/>
            <p:cNvSpPr/>
            <p:nvPr/>
          </p:nvSpPr>
          <p:spPr>
            <a:xfrm>
              <a:off x="6133002" y="4376106"/>
              <a:ext cx="4286419" cy="1149149"/>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rPr>
                <a:t>Emotions</a:t>
              </a:r>
              <a:endPar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endParaRPr>
            </a:p>
          </p:txBody>
        </p:sp>
      </p:grpSp>
      <p:sp>
        <p:nvSpPr>
          <p:cNvPr id="41" name="文本框 40"/>
          <p:cNvSpPr txBox="1"/>
          <p:nvPr/>
        </p:nvSpPr>
        <p:spPr>
          <a:xfrm>
            <a:off x="6164154" y="1465273"/>
            <a:ext cx="3220753" cy="523220"/>
          </a:xfrm>
          <a:prstGeom prst="rect">
            <a:avLst/>
          </a:prstGeom>
          <a:solidFill>
            <a:schemeClr val="accent3">
              <a:lumMod val="20000"/>
              <a:lumOff val="80000"/>
            </a:schemeClr>
          </a:solidFill>
        </p:spPr>
        <p:txBody>
          <a:bodyPr wrap="none" rtlCol="0">
            <a:spAutoFit/>
          </a:bodyPr>
          <a:lstStyle/>
          <a:p>
            <a:pPr marL="457200" indent="-457200" algn="l">
              <a:buFont typeface="Wingdings" panose="05000000000000000000" charset="0"/>
              <a:buChar char="l"/>
            </a:pPr>
            <a:r>
              <a:rPr lang="zh-CN" altLang="en-US" sz="2800" b="1" dirty="0">
                <a:latin typeface="Times New Roman" panose="02020603050405020304" pitchFamily="18" charset="0"/>
                <a:ea typeface="宋体" panose="02010600030101010101" pitchFamily="2" charset="-122"/>
                <a:sym typeface="+mn-ea"/>
              </a:rPr>
              <a:t>惊讶</a:t>
            </a:r>
            <a:r>
              <a:rPr lang="en-US" altLang="zh-CN" sz="2800" b="1" dirty="0">
                <a:latin typeface="Times New Roman" panose="02020603050405020304" pitchFamily="18" charset="0"/>
                <a:ea typeface="宋体" panose="02010600030101010101" pitchFamily="2" charset="-122"/>
                <a:sym typeface="+mn-ea"/>
              </a:rPr>
              <a:t>+</a:t>
            </a:r>
            <a:r>
              <a:rPr lang="zh-CN" altLang="en-US" sz="2800" b="1" dirty="0">
                <a:latin typeface="Times New Roman" panose="02020603050405020304" pitchFamily="18" charset="0"/>
                <a:ea typeface="宋体" panose="02010600030101010101" pitchFamily="2" charset="-122"/>
                <a:sym typeface="+mn-ea"/>
              </a:rPr>
              <a:t>内疚</a:t>
            </a:r>
            <a:r>
              <a:rPr lang="en-US" altLang="zh-CN" sz="2800" b="1" dirty="0">
                <a:latin typeface="Times New Roman" panose="02020603050405020304" pitchFamily="18" charset="0"/>
                <a:ea typeface="宋体" panose="02010600030101010101" pitchFamily="2" charset="-122"/>
                <a:sym typeface="+mn-ea"/>
              </a:rPr>
              <a:t>+</a:t>
            </a:r>
            <a:r>
              <a:rPr lang="zh-CN" altLang="en-US" sz="2800" b="1" dirty="0">
                <a:latin typeface="Times New Roman" panose="02020603050405020304" pitchFamily="18" charset="0"/>
                <a:ea typeface="宋体" panose="02010600030101010101" pitchFamily="2" charset="-122"/>
                <a:sym typeface="+mn-ea"/>
              </a:rPr>
              <a:t>感动</a:t>
            </a:r>
            <a:endParaRPr lang="zh-CN" altLang="en-US" sz="2800" b="1" dirty="0">
              <a:solidFill>
                <a:schemeClr val="tx1"/>
              </a:solidFill>
              <a:latin typeface="Times New Roman" panose="02020603050405020304" pitchFamily="18" charset="0"/>
              <a:ea typeface="宋体" panose="02010600030101010101" pitchFamily="2" charset="-122"/>
              <a:sym typeface="+mn-ea"/>
            </a:endParaRPr>
          </a:p>
        </p:txBody>
      </p:sp>
      <p:sp>
        <p:nvSpPr>
          <p:cNvPr id="42" name="文本框 41"/>
          <p:cNvSpPr txBox="1"/>
          <p:nvPr/>
        </p:nvSpPr>
        <p:spPr>
          <a:xfrm>
            <a:off x="6164154" y="1961515"/>
            <a:ext cx="6068029" cy="4523105"/>
          </a:xfrm>
          <a:prstGeom prst="rect">
            <a:avLst/>
          </a:prstGeom>
          <a:noFill/>
        </p:spPr>
        <p:txBody>
          <a:bodyPr wrap="square" rtlCol="0">
            <a:spAutoFit/>
          </a:bodyPr>
          <a:lstStyle/>
          <a:p>
            <a:pPr marL="457200" indent="-457200">
              <a:buFont typeface="Wingdings" panose="05000000000000000000" charset="0"/>
              <a:buChar char="p"/>
            </a:pPr>
            <a:r>
              <a:rPr lang="en-US" altLang="zh-CN" sz="2400" dirty="0">
                <a:latin typeface="Times New Roman" panose="02020603050405020304" pitchFamily="18" charset="0"/>
                <a:ea typeface="Times New Roman" panose="02020603050405020304" pitchFamily="18" charset="0"/>
                <a:sym typeface="+mn-ea"/>
              </a:rPr>
              <a:t>Stunned and moved, I stared at the note, feeling a pang of guilt about my pervious thought </a:t>
            </a:r>
            <a:r>
              <a:rPr lang="en-US" altLang="zh-CN" sz="2400" b="1" u="sng" dirty="0">
                <a:latin typeface="Times New Roman" panose="02020603050405020304" pitchFamily="18" charset="0"/>
                <a:ea typeface="Times New Roman" panose="02020603050405020304" pitchFamily="18" charset="0"/>
                <a:sym typeface="+mn-ea"/>
              </a:rPr>
              <a:t>that all people were indifferent</a:t>
            </a:r>
            <a:r>
              <a:rPr lang="en-US" altLang="zh-CN" sz="2400" dirty="0">
                <a:latin typeface="Times New Roman" panose="02020603050405020304" pitchFamily="18" charset="0"/>
                <a:ea typeface="Times New Roman" panose="02020603050405020304" pitchFamily="18" charset="0"/>
                <a:sym typeface="+mn-ea"/>
              </a:rPr>
              <a:t>.</a:t>
            </a:r>
            <a:endParaRPr lang="en-US" altLang="zh-CN" sz="2400" dirty="0">
              <a:latin typeface="Times New Roman" panose="02020603050405020304" pitchFamily="18" charset="0"/>
              <a:ea typeface="Times New Roman" panose="02020603050405020304" pitchFamily="18" charset="0"/>
              <a:sym typeface="+mn-ea"/>
            </a:endParaRPr>
          </a:p>
          <a:p>
            <a:pPr marL="457200" indent="-457200">
              <a:buFont typeface="Wingdings" panose="05000000000000000000" charset="0"/>
              <a:buChar char="p"/>
            </a:pPr>
            <a:r>
              <a:rPr lang="en-US" altLang="zh-CN" sz="2400" dirty="0">
                <a:latin typeface="Times New Roman" panose="02020603050405020304" pitchFamily="18" charset="0"/>
                <a:ea typeface="Times New Roman" panose="02020603050405020304" pitchFamily="18" charset="0"/>
                <a:sym typeface="+mn-ea"/>
              </a:rPr>
              <a:t>Having spent a tough year</a:t>
            </a:r>
            <a:r>
              <a:rPr lang="en-US" altLang="zh-CN" sz="2400" u="sng" dirty="0">
                <a:latin typeface="Times New Roman" panose="02020603050405020304" pitchFamily="18" charset="0"/>
                <a:ea typeface="Times New Roman" panose="02020603050405020304" pitchFamily="18" charset="0"/>
                <a:sym typeface="+mn-ea"/>
              </a:rPr>
              <a:t> littered with</a:t>
            </a:r>
            <a:r>
              <a:rPr lang="en-US" altLang="zh-CN" sz="2400" dirty="0">
                <a:latin typeface="Times New Roman" panose="02020603050405020304" pitchFamily="18" charset="0"/>
                <a:ea typeface="Times New Roman" panose="02020603050405020304" pitchFamily="18" charset="0"/>
                <a:sym typeface="+mn-ea"/>
              </a:rPr>
              <a:t>使饱含，使遍布（一般指不好的东西） severe hardship, I </a:t>
            </a:r>
            <a:r>
              <a:rPr lang="en-US" altLang="zh-CN" sz="2400" b="1" u="sng" dirty="0">
                <a:latin typeface="Times New Roman" panose="02020603050405020304" pitchFamily="18" charset="0"/>
                <a:ea typeface="Times New Roman" panose="02020603050405020304" pitchFamily="18" charset="0"/>
                <a:sym typeface="+mn-ea"/>
              </a:rPr>
              <a:t>cried my heart out/emotionally collapsed </a:t>
            </a:r>
            <a:r>
              <a:rPr lang="en-US" altLang="zh-CN" sz="2400" dirty="0">
                <a:latin typeface="Times New Roman" panose="02020603050405020304" pitchFamily="18" charset="0"/>
                <a:ea typeface="Times New Roman" panose="02020603050405020304" pitchFamily="18" charset="0"/>
                <a:sym typeface="+mn-ea"/>
              </a:rPr>
              <a:t>in my Jeep on this deserted road for the kindness from some strangers. </a:t>
            </a:r>
            <a:endParaRPr lang="en-US" altLang="zh-CN" sz="2400" dirty="0">
              <a:latin typeface="Times New Roman" panose="02020603050405020304" pitchFamily="18" charset="0"/>
              <a:ea typeface="Times New Roman" panose="02020603050405020304" pitchFamily="18" charset="0"/>
              <a:sym typeface="+mn-ea"/>
            </a:endParaRPr>
          </a:p>
          <a:p>
            <a:pPr marL="457200" indent="-457200">
              <a:buFont typeface="Wingdings" panose="05000000000000000000" charset="0"/>
              <a:buChar char="p"/>
            </a:pPr>
            <a:r>
              <a:rPr lang="en-US" altLang="zh-CN" sz="2400" dirty="0">
                <a:latin typeface="Times New Roman" panose="02020603050405020304" pitchFamily="18" charset="0"/>
                <a:ea typeface="Times New Roman" panose="02020603050405020304" pitchFamily="18" charset="0"/>
                <a:sym typeface="+mn-ea"/>
              </a:rPr>
              <a:t>From that day on, every time I meet someone who needs help, I always reach out to them, hoping to pass on the kindness that Mexican family offered me.</a:t>
            </a:r>
            <a:endParaRPr lang="en-US" altLang="zh-CN" sz="2400" dirty="0">
              <a:latin typeface="Times New Roman" panose="02020603050405020304" pitchFamily="18" charset="0"/>
              <a:ea typeface="Times New Roman" panose="02020603050405020304" pitchFamily="18" charset="0"/>
              <a:sym typeface="+mn-ea"/>
            </a:endParaRPr>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in)">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box(in)">
                                      <p:cBhvr>
                                        <p:cTn id="27" dur="20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box(in)">
                                      <p:cBhvr>
                                        <p:cTn id="32"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41" grpId="0" bldLvl="0" animBg="1"/>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图文框 9"/>
          <p:cNvSpPr/>
          <p:nvPr/>
        </p:nvSpPr>
        <p:spPr>
          <a:xfrm>
            <a:off x="0" y="0"/>
            <a:ext cx="12192000" cy="6858000"/>
          </a:xfrm>
          <a:prstGeom prst="frame">
            <a:avLst>
              <a:gd name="adj1" fmla="val 1272"/>
            </a:avLst>
          </a:prstGeom>
          <a:solidFill>
            <a:srgbClr val="FB5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dirty="0">
              <a:solidFill>
                <a:schemeClr val="tx1"/>
              </a:solidFill>
              <a:latin typeface="Times New Roman" panose="02020603050405020304" pitchFamily="18" charset="0"/>
              <a:ea typeface="Times New Roman" panose="02020603050405020304" pitchFamily="18" charset="0"/>
              <a:sym typeface="+mn-ea"/>
            </a:endParaRPr>
          </a:p>
        </p:txBody>
      </p:sp>
      <p:sp>
        <p:nvSpPr>
          <p:cNvPr id="2" name="文本框 1"/>
          <p:cNvSpPr txBox="1"/>
          <p:nvPr/>
        </p:nvSpPr>
        <p:spPr>
          <a:xfrm>
            <a:off x="361315" y="320675"/>
            <a:ext cx="11098530" cy="2676525"/>
          </a:xfrm>
          <a:prstGeom prst="rect">
            <a:avLst/>
          </a:prstGeom>
          <a:noFill/>
        </p:spPr>
        <p:txBody>
          <a:bodyPr wrap="square" rtlCol="0" anchor="t">
            <a:spAutoFit/>
          </a:bodyPr>
          <a:lstStyle/>
          <a:p>
            <a:r>
              <a:rPr lang="en-US" altLang="zh-CN" sz="2800" dirty="0">
                <a:latin typeface="Times New Roman" panose="02020603050405020304" pitchFamily="18" charset="0"/>
                <a:cs typeface="Times New Roman" panose="02020603050405020304" pitchFamily="18" charset="0"/>
              </a:rPr>
              <a:t>Para.2 After they left, I got into my Jeep and opened the paper bag.</a:t>
            </a:r>
            <a:endParaRPr lang="zh-CN" altLang="en-US"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176020" y="1451736"/>
            <a:ext cx="11839960" cy="4893647"/>
          </a:xfrm>
          <a:prstGeom prst="rect">
            <a:avLst/>
          </a:prstGeom>
          <a:noFill/>
        </p:spPr>
        <p:txBody>
          <a:bodyPr wrap="square" rtlCol="0">
            <a:spAutoFit/>
          </a:bodyPr>
          <a:lstStyle/>
          <a:p>
            <a:pPr marL="457200" indent="-457200">
              <a:buFont typeface="Wingdings" panose="05000000000000000000" charset="0"/>
              <a:buChar char="p"/>
            </a:pPr>
            <a:r>
              <a:rPr lang="en-US" sz="2400" dirty="0">
                <a:latin typeface="Times New Roman" panose="02020603050405020304" pitchFamily="18" charset="0"/>
                <a:ea typeface="Times New Roman" panose="02020603050405020304" pitchFamily="18" charset="0"/>
                <a:sym typeface="+mn-ea"/>
              </a:rPr>
              <a:t>Do things for people not because of who they are or what they do in return, but because of who you are.</a:t>
            </a:r>
            <a:endParaRPr lang="en-US" sz="2400" dirty="0">
              <a:latin typeface="Times New Roman" panose="02020603050405020304" pitchFamily="18" charset="0"/>
              <a:ea typeface="Times New Roman" panose="02020603050405020304" pitchFamily="18" charset="0"/>
              <a:sym typeface="+mn-ea"/>
            </a:endParaRPr>
          </a:p>
          <a:p>
            <a:pPr marL="457200" indent="-457200">
              <a:buFont typeface="Wingdings" panose="05000000000000000000" charset="0"/>
              <a:buChar char="p"/>
            </a:pPr>
            <a:r>
              <a:rPr lang="en-US" altLang="zh-CN" sz="2400" dirty="0">
                <a:latin typeface="Times New Roman" panose="02020603050405020304" pitchFamily="18" charset="0"/>
                <a:ea typeface="Times New Roman" panose="02020603050405020304" pitchFamily="18" charset="0"/>
                <a:sym typeface="+mn-ea"/>
              </a:rPr>
              <a:t>Love and kindness are never wasted. They always make a difference. They bless the one who receives them, and they bless you, the giver.</a:t>
            </a:r>
            <a:endParaRPr lang="en-US" altLang="zh-CN" sz="2400" dirty="0">
              <a:latin typeface="Times New Roman" panose="02020603050405020304" pitchFamily="18" charset="0"/>
              <a:ea typeface="Times New Roman" panose="02020603050405020304" pitchFamily="18" charset="0"/>
              <a:sym typeface="+mn-ea"/>
            </a:endParaRPr>
          </a:p>
          <a:p>
            <a:pPr marL="457200" indent="-457200">
              <a:buFont typeface="Wingdings" panose="05000000000000000000" charset="0"/>
              <a:buChar char="p"/>
            </a:pPr>
            <a:r>
              <a:rPr lang="en-US" sz="2400" dirty="0">
                <a:latin typeface="Times New Roman" panose="02020603050405020304" pitchFamily="18" charset="0"/>
                <a:ea typeface="Times New Roman" panose="02020603050405020304" pitchFamily="18" charset="0"/>
                <a:sym typeface="+mn-ea"/>
              </a:rPr>
              <a:t>A single act of kindness throws out roots in all directions, and the roots spring up and make new trees.</a:t>
            </a:r>
            <a:endParaRPr lang="en-US" sz="2400" dirty="0">
              <a:latin typeface="Times New Roman" panose="02020603050405020304" pitchFamily="18" charset="0"/>
              <a:ea typeface="Times New Roman" panose="02020603050405020304" pitchFamily="18" charset="0"/>
              <a:sym typeface="+mn-ea"/>
            </a:endParaRPr>
          </a:p>
          <a:p>
            <a:pPr marL="457200" indent="-457200">
              <a:buFont typeface="Wingdings" panose="05000000000000000000" charset="0"/>
              <a:buChar char="p"/>
            </a:pPr>
            <a:r>
              <a:rPr lang="en-US" sz="2400" dirty="0">
                <a:latin typeface="Times New Roman" panose="02020603050405020304" pitchFamily="18" charset="0"/>
                <a:ea typeface="Times New Roman" panose="02020603050405020304" pitchFamily="18" charset="0"/>
                <a:sym typeface="+mn-ea"/>
              </a:rPr>
              <a:t>Carry out a random act of kindness, with no expectation of reward, safe in the knowledge that one day someone might do the same for you.</a:t>
            </a:r>
            <a:endParaRPr lang="en-US" sz="2400" dirty="0">
              <a:latin typeface="Times New Roman" panose="02020603050405020304" pitchFamily="18" charset="0"/>
              <a:ea typeface="Times New Roman" panose="02020603050405020304" pitchFamily="18" charset="0"/>
              <a:sym typeface="+mn-ea"/>
            </a:endParaRPr>
          </a:p>
          <a:p>
            <a:pPr marL="457200" indent="-457200">
              <a:buFont typeface="Wingdings" panose="05000000000000000000" charset="0"/>
              <a:buChar char="p"/>
            </a:pPr>
            <a:r>
              <a:rPr lang="en-US" sz="2400" dirty="0">
                <a:latin typeface="Times New Roman" panose="02020603050405020304" pitchFamily="18" charset="0"/>
                <a:ea typeface="Times New Roman" panose="02020603050405020304" pitchFamily="18" charset="0"/>
                <a:sym typeface="+mn-ea"/>
              </a:rPr>
              <a:t>Remember there’s no such thing as a small act of kindness. Every act creates a ripple with no logical end.</a:t>
            </a:r>
            <a:endParaRPr lang="en-US" sz="2400" dirty="0">
              <a:latin typeface="Times New Roman" panose="02020603050405020304" pitchFamily="18" charset="0"/>
              <a:ea typeface="Times New Roman" panose="02020603050405020304" pitchFamily="18" charset="0"/>
              <a:sym typeface="+mn-ea"/>
            </a:endParaRPr>
          </a:p>
          <a:p>
            <a:pPr marL="457200" indent="-457200">
              <a:buFont typeface="Wingdings" panose="05000000000000000000" charset="0"/>
              <a:buChar char="p"/>
            </a:pPr>
            <a:r>
              <a:rPr lang="en-US" sz="2400" dirty="0">
                <a:latin typeface="Times New Roman" panose="02020603050405020304" pitchFamily="18" charset="0"/>
                <a:ea typeface="Times New Roman" panose="02020603050405020304" pitchFamily="18" charset="0"/>
                <a:sym typeface="+mn-ea"/>
              </a:rPr>
              <a:t>A little thought and a little kindness are often worth more than a great deal of money.</a:t>
            </a:r>
            <a:endParaRPr lang="en-US" sz="2400" dirty="0">
              <a:latin typeface="Times New Roman" panose="02020603050405020304" pitchFamily="18" charset="0"/>
              <a:ea typeface="Times New Roman" panose="02020603050405020304" pitchFamily="18" charset="0"/>
              <a:sym typeface="+mn-ea"/>
            </a:endParaRPr>
          </a:p>
          <a:p>
            <a:pPr marL="457200" indent="-457200">
              <a:buFont typeface="Wingdings" panose="05000000000000000000" charset="0"/>
              <a:buChar char="p"/>
            </a:pPr>
            <a:r>
              <a:rPr lang="en-US" sz="2400" dirty="0">
                <a:latin typeface="Times New Roman" panose="02020603050405020304" pitchFamily="18" charset="0"/>
                <a:ea typeface="Times New Roman" panose="02020603050405020304" pitchFamily="18" charset="0"/>
                <a:sym typeface="+mn-ea"/>
              </a:rPr>
              <a:t>Try to be a rainbow in someone else’s cloud.</a:t>
            </a:r>
            <a:endParaRPr lang="en-US" sz="2400" dirty="0">
              <a:latin typeface="Times New Roman" panose="02020603050405020304" pitchFamily="18" charset="0"/>
              <a:ea typeface="Times New Roman" panose="02020603050405020304" pitchFamily="18" charset="0"/>
              <a:sym typeface="+mn-ea"/>
            </a:endParaRPr>
          </a:p>
          <a:p>
            <a:pPr marL="457200" indent="-457200">
              <a:buFont typeface="Wingdings" panose="05000000000000000000" charset="0"/>
              <a:buChar char="p"/>
            </a:pPr>
            <a:r>
              <a:rPr lang="en-US" sz="2400" dirty="0">
                <a:latin typeface="Times New Roman" panose="02020603050405020304" pitchFamily="18" charset="0"/>
                <a:ea typeface="Times New Roman" panose="02020603050405020304" pitchFamily="18" charset="0"/>
                <a:sym typeface="+mn-ea"/>
              </a:rPr>
              <a:t>We may never truly know the reach of an act of kindness or the mark that it leaves on a life.</a:t>
            </a:r>
            <a:endParaRPr lang="en-US" sz="2400" dirty="0">
              <a:latin typeface="Times New Roman" panose="02020603050405020304" pitchFamily="18" charset="0"/>
              <a:ea typeface="Times New Roman" panose="02020603050405020304" pitchFamily="18" charset="0"/>
              <a:sym typeface="+mn-ea"/>
            </a:endParaRPr>
          </a:p>
        </p:txBody>
      </p:sp>
      <p:grpSp>
        <p:nvGrpSpPr>
          <p:cNvPr id="27" name="组合 26"/>
          <p:cNvGrpSpPr/>
          <p:nvPr/>
        </p:nvGrpSpPr>
        <p:grpSpPr>
          <a:xfrm>
            <a:off x="176020" y="876750"/>
            <a:ext cx="9804559" cy="548418"/>
            <a:chOff x="6059598" y="4363790"/>
            <a:chExt cx="14767541" cy="1207377"/>
          </a:xfrm>
          <a:solidFill>
            <a:srgbClr val="00B050"/>
          </a:solidFill>
        </p:grpSpPr>
        <p:sp>
          <p:nvSpPr>
            <p:cNvPr id="18" name="对话气泡: 矩形 17"/>
            <p:cNvSpPr/>
            <p:nvPr/>
          </p:nvSpPr>
          <p:spPr>
            <a:xfrm>
              <a:off x="6059598" y="4363790"/>
              <a:ext cx="8429303" cy="1148885"/>
            </a:xfrm>
            <a:prstGeom prst="wedgeRectCallout">
              <a:avLst>
                <a:gd name="adj1" fmla="val -54442"/>
                <a:gd name="adj2" fmla="val -30076"/>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mbria" panose="02040503050406030204"/>
                <a:ea typeface="微软雅黑" panose="020B0503020204020204" pitchFamily="34" charset="-122"/>
                <a:cs typeface="+mn-cs"/>
              </a:endParaRPr>
            </a:p>
          </p:txBody>
        </p:sp>
        <p:sp>
          <p:nvSpPr>
            <p:cNvPr id="19" name="矩形 18"/>
            <p:cNvSpPr/>
            <p:nvPr/>
          </p:nvSpPr>
          <p:spPr>
            <a:xfrm>
              <a:off x="6218290" y="4422281"/>
              <a:ext cx="14608849" cy="1148886"/>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rPr>
                <a:t>Plot-What does the story intend to tell?</a:t>
              </a:r>
              <a:endPar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endParaRPr>
            </a:p>
          </p:txBody>
        </p:sp>
      </p:gr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 y="0"/>
            <a:ext cx="12203289" cy="6857999"/>
            <a:chOff x="1210962" y="879389"/>
            <a:chExt cx="9922476" cy="5251621"/>
          </a:xfrm>
        </p:grpSpPr>
        <p:sp>
          <p:nvSpPr>
            <p:cNvPr id="4" name="矩形 3"/>
            <p:cNvSpPr/>
            <p:nvPr/>
          </p:nvSpPr>
          <p:spPr>
            <a:xfrm>
              <a:off x="1210962" y="879389"/>
              <a:ext cx="9922476" cy="5251621"/>
            </a:xfrm>
            <a:prstGeom prst="rect">
              <a:avLst/>
            </a:prstGeom>
            <a:noFill/>
            <a:ln w="57150">
              <a:solidFill>
                <a:srgbClr val="FBBF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363362" y="1034878"/>
              <a:ext cx="9617676" cy="4940643"/>
            </a:xfrm>
            <a:prstGeom prst="rect">
              <a:avLst/>
            </a:prstGeom>
            <a:noFill/>
            <a:ln w="57150">
              <a:solidFill>
                <a:srgbClr val="FBBF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4925062" y="203050"/>
            <a:ext cx="2341880" cy="706755"/>
          </a:xfrm>
          <a:prstGeom prst="rect">
            <a:avLst/>
          </a:prstGeom>
          <a:noFill/>
        </p:spPr>
        <p:txBody>
          <a:bodyPr wrap="none" lIns="91440" tIns="45720" rIns="91440" bIns="45720">
            <a:spAutoFit/>
          </a:bodyPr>
          <a:lstStyle/>
          <a:p>
            <a:pPr algn="ctr"/>
            <a:r>
              <a:rPr lang="en-US" altLang="zh-CN" sz="4000" b="1" cap="none" spc="0"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zh-CN" altLang="en-US" sz="4000" b="1" cap="none" spc="0"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词汇积累</a:t>
            </a:r>
            <a:endParaRPr lang="zh-CN" altLang="en-US" sz="4000" b="1" cap="none" spc="0"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endParaRPr>
          </a:p>
        </p:txBody>
      </p:sp>
      <p:sp>
        <p:nvSpPr>
          <p:cNvPr id="3" name="矩形 2"/>
          <p:cNvSpPr/>
          <p:nvPr/>
        </p:nvSpPr>
        <p:spPr>
          <a:xfrm>
            <a:off x="4882309" y="1004158"/>
            <a:ext cx="2661306" cy="523220"/>
          </a:xfrm>
          <a:prstGeom prst="rect">
            <a:avLst/>
          </a:prstGeom>
          <a:noFill/>
        </p:spPr>
        <p:txBody>
          <a:bodyPr wrap="non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a:t>
            </a:r>
            <a:r>
              <a:rPr lang="zh-CN" altLang="en-US" sz="2800" b="1" cap="none" spc="0" dirty="0">
                <a:ln w="22225">
                  <a:solidFill>
                    <a:schemeClr val="accent2"/>
                  </a:solidFill>
                  <a:prstDash val="solid"/>
                </a:ln>
                <a:solidFill>
                  <a:schemeClr val="accent2">
                    <a:lumMod val="40000"/>
                    <a:lumOff val="60000"/>
                  </a:schemeClr>
                </a:solidFill>
                <a:effectLst/>
              </a:rPr>
              <a:t>进餐</a:t>
            </a:r>
            <a:r>
              <a:rPr lang="en-US" altLang="zh-CN" sz="2800" b="1" cap="none" spc="0" dirty="0">
                <a:ln w="22225">
                  <a:solidFill>
                    <a:schemeClr val="accent2"/>
                  </a:solidFill>
                  <a:prstDash val="solid"/>
                </a:ln>
                <a:solidFill>
                  <a:schemeClr val="accent2">
                    <a:lumMod val="40000"/>
                    <a:lumOff val="60000"/>
                  </a:schemeClr>
                </a:solidFill>
                <a:effectLst/>
              </a:rPr>
              <a:t>”</a:t>
            </a:r>
            <a:r>
              <a:rPr lang="zh-CN" altLang="en-US" sz="2800" b="1" cap="none" spc="0" dirty="0">
                <a:ln w="22225">
                  <a:solidFill>
                    <a:schemeClr val="accent2"/>
                  </a:solidFill>
                  <a:prstDash val="solid"/>
                </a:ln>
                <a:solidFill>
                  <a:schemeClr val="accent2">
                    <a:lumMod val="40000"/>
                    <a:lumOff val="60000"/>
                  </a:schemeClr>
                </a:solidFill>
                <a:effectLst/>
              </a:rPr>
              <a:t>词汇积累</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8" name="文本框 7"/>
          <p:cNvSpPr txBox="1"/>
          <p:nvPr/>
        </p:nvSpPr>
        <p:spPr>
          <a:xfrm>
            <a:off x="333022" y="1607560"/>
            <a:ext cx="11671548" cy="4893647"/>
          </a:xfrm>
          <a:prstGeom prst="rect">
            <a:avLst/>
          </a:prstGeom>
          <a:noFill/>
        </p:spPr>
        <p:txBody>
          <a:bodyPr wrap="square">
            <a:spAutoFit/>
          </a:bodyPr>
          <a:lstStyle/>
          <a:p>
            <a:r>
              <a:rPr lang="en-US" altLang="zh-CN" sz="2400" dirty="0">
                <a:solidFill>
                  <a:srgbClr val="000000"/>
                </a:solidFill>
                <a:latin typeface="Times New Roman" panose="02020603050405020304" pitchFamily="18" charset="0"/>
                <a:cs typeface="Times New Roman" panose="02020603050405020304" pitchFamily="18" charset="0"/>
              </a:rPr>
              <a:t>1. </a:t>
            </a:r>
            <a:r>
              <a:rPr lang="zh-CN" altLang="en-US" sz="2400" b="0" i="0" dirty="0">
                <a:solidFill>
                  <a:srgbClr val="000000"/>
                </a:solidFill>
                <a:effectLst/>
                <a:latin typeface="Times New Roman" panose="02020603050405020304" pitchFamily="18" charset="0"/>
                <a:cs typeface="Times New Roman" panose="02020603050405020304" pitchFamily="18" charset="0"/>
              </a:rPr>
              <a:t>出去吃饭 </a:t>
            </a:r>
            <a:r>
              <a:rPr lang="en-US" altLang="zh-CN" sz="2400" b="0" i="0" dirty="0">
                <a:solidFill>
                  <a:srgbClr val="000000"/>
                </a:solidFill>
                <a:effectLst/>
                <a:latin typeface="Times New Roman" panose="02020603050405020304" pitchFamily="18" charset="0"/>
                <a:cs typeface="Times New Roman" panose="02020603050405020304" pitchFamily="18" charset="0"/>
              </a:rPr>
              <a:t>eat out ; go out to dinners ; go out for dinner</a:t>
            </a:r>
            <a:endParaRPr lang="en-US" altLang="zh-CN" sz="2400" b="0" i="0" dirty="0">
              <a:solidFill>
                <a:srgbClr val="000000"/>
              </a:solidFill>
              <a:effectLst/>
              <a:latin typeface="Times New Roman" panose="02020603050405020304" pitchFamily="18" charset="0"/>
              <a:cs typeface="Times New Roman" panose="02020603050405020304" pitchFamily="18" charset="0"/>
            </a:endParaRPr>
          </a:p>
          <a:p>
            <a:r>
              <a:rPr lang="en-US" altLang="zh-CN" sz="2400" b="0" i="0" dirty="0">
                <a:solidFill>
                  <a:srgbClr val="000000"/>
                </a:solidFill>
                <a:effectLst/>
                <a:latin typeface="Times New Roman" panose="02020603050405020304" pitchFamily="18" charset="0"/>
                <a:cs typeface="Times New Roman" panose="02020603050405020304" pitchFamily="18" charset="0"/>
              </a:rPr>
              <a:t>2. </a:t>
            </a:r>
            <a:r>
              <a:rPr lang="zh-CN" altLang="en-US" sz="2400" b="0" i="0" dirty="0">
                <a:solidFill>
                  <a:srgbClr val="000000"/>
                </a:solidFill>
                <a:effectLst/>
                <a:latin typeface="Times New Roman" panose="02020603050405020304" pitchFamily="18" charset="0"/>
                <a:cs typeface="Times New Roman" panose="02020603050405020304" pitchFamily="18" charset="0"/>
              </a:rPr>
              <a:t>坐下吃饭 </a:t>
            </a:r>
            <a:r>
              <a:rPr lang="en-US" altLang="zh-CN" sz="2400" b="0" i="0" dirty="0">
                <a:solidFill>
                  <a:srgbClr val="000000"/>
                </a:solidFill>
                <a:effectLst/>
                <a:latin typeface="Times New Roman" panose="02020603050405020304" pitchFamily="18" charset="0"/>
                <a:cs typeface="Times New Roman" panose="02020603050405020304" pitchFamily="18" charset="0"/>
              </a:rPr>
              <a:t>sit down to table ; sit at table</a:t>
            </a:r>
            <a:endParaRPr lang="en-US" altLang="zh-CN" sz="2400" b="0" i="0" dirty="0">
              <a:solidFill>
                <a:srgbClr val="000000"/>
              </a:solidFill>
              <a:effectLst/>
              <a:latin typeface="Times New Roman" panose="02020603050405020304" pitchFamily="18" charset="0"/>
              <a:cs typeface="Times New Roman" panose="02020603050405020304" pitchFamily="18" charset="0"/>
            </a:endParaRPr>
          </a:p>
          <a:p>
            <a:r>
              <a:rPr lang="en-US" altLang="zh-CN" sz="2400" b="0" i="0" dirty="0">
                <a:solidFill>
                  <a:srgbClr val="000000"/>
                </a:solidFill>
                <a:effectLst/>
                <a:latin typeface="Times New Roman" panose="02020603050405020304" pitchFamily="18" charset="0"/>
                <a:cs typeface="Times New Roman" panose="02020603050405020304" pitchFamily="18" charset="0"/>
              </a:rPr>
              <a:t>3. </a:t>
            </a:r>
            <a:r>
              <a:rPr lang="zh-CN" altLang="en-US" sz="2400" b="0" i="0" dirty="0">
                <a:solidFill>
                  <a:srgbClr val="000000"/>
                </a:solidFill>
                <a:effectLst/>
                <a:latin typeface="Times New Roman" panose="02020603050405020304" pitchFamily="18" charset="0"/>
                <a:cs typeface="Times New Roman" panose="02020603050405020304" pitchFamily="18" charset="0"/>
              </a:rPr>
              <a:t>在吃饭 </a:t>
            </a:r>
            <a:r>
              <a:rPr lang="en-US" altLang="zh-CN" sz="2400" b="0" i="0" dirty="0">
                <a:solidFill>
                  <a:srgbClr val="000000"/>
                </a:solidFill>
                <a:effectLst/>
                <a:latin typeface="Times New Roman" panose="02020603050405020304" pitchFamily="18" charset="0"/>
                <a:cs typeface="Times New Roman" panose="02020603050405020304" pitchFamily="18" charset="0"/>
              </a:rPr>
              <a:t>at table ; at meals ; at dinner ; </a:t>
            </a:r>
            <a:endParaRPr lang="en-US" altLang="zh-CN" sz="2400" b="0" i="0" dirty="0">
              <a:solidFill>
                <a:srgbClr val="000000"/>
              </a:solidFill>
              <a:effectLst/>
              <a:latin typeface="Times New Roman" panose="02020603050405020304" pitchFamily="18" charset="0"/>
              <a:cs typeface="Times New Roman" panose="02020603050405020304" pitchFamily="18" charset="0"/>
            </a:endParaRPr>
          </a:p>
          <a:p>
            <a:r>
              <a:rPr lang="en-US" altLang="zh-CN" sz="2400" dirty="0">
                <a:solidFill>
                  <a:srgbClr val="000000"/>
                </a:solidFill>
                <a:latin typeface="Times New Roman" panose="02020603050405020304" pitchFamily="18" charset="0"/>
                <a:cs typeface="Times New Roman" panose="02020603050405020304" pitchFamily="18" charset="0"/>
              </a:rPr>
              <a:t>4</a:t>
            </a:r>
            <a:r>
              <a:rPr lang="en-US" altLang="zh-CN" sz="2400" b="0" i="0" dirty="0">
                <a:solidFill>
                  <a:srgbClr val="000000"/>
                </a:solidFill>
                <a:effectLst/>
                <a:latin typeface="Times New Roman" panose="02020603050405020304" pitchFamily="18" charset="0"/>
                <a:cs typeface="Times New Roman" panose="02020603050405020304" pitchFamily="18" charset="0"/>
              </a:rPr>
              <a:t>. wolf down</a:t>
            </a:r>
            <a:r>
              <a:rPr lang="zh-CN" altLang="en-US" sz="2400" b="0" i="0" dirty="0">
                <a:solidFill>
                  <a:srgbClr val="000000"/>
                </a:solidFill>
                <a:effectLst/>
                <a:latin typeface="Hiragino Sans GB"/>
              </a:rPr>
              <a:t> 用来形容人吃饭速度快，吃得也多，也就是汉语常说的 “狼吞虎咽”。</a:t>
            </a:r>
            <a:endParaRPr lang="en-US" altLang="zh-CN" sz="2400" b="0" i="0" dirty="0">
              <a:solidFill>
                <a:srgbClr val="000000"/>
              </a:solidFill>
              <a:effectLst/>
              <a:latin typeface="Hiragino Sans GB"/>
            </a:endParaRPr>
          </a:p>
          <a:p>
            <a:r>
              <a:rPr lang="zh-CN" altLang="en-US" sz="2400" b="0" i="0" dirty="0">
                <a:solidFill>
                  <a:srgbClr val="000000"/>
                </a:solidFill>
                <a:effectLst/>
                <a:latin typeface="Hiragino Sans GB"/>
              </a:rPr>
              <a:t>      还可以说 “</a:t>
            </a:r>
            <a:r>
              <a:rPr lang="en-US" altLang="zh-CN" sz="2400" b="0" i="0" dirty="0">
                <a:solidFill>
                  <a:srgbClr val="000000"/>
                </a:solidFill>
                <a:effectLst/>
                <a:latin typeface="Hiragino Sans GB"/>
              </a:rPr>
              <a:t>wolf down the meal” </a:t>
            </a:r>
            <a:r>
              <a:rPr lang="zh-CN" altLang="en-US" sz="2400" b="0" i="0" dirty="0">
                <a:solidFill>
                  <a:srgbClr val="000000"/>
                </a:solidFill>
                <a:effectLst/>
                <a:latin typeface="Hiragino Sans GB"/>
              </a:rPr>
              <a:t>或 “</a:t>
            </a:r>
            <a:r>
              <a:rPr lang="en-US" altLang="zh-CN" sz="2400" b="0" i="0" dirty="0">
                <a:solidFill>
                  <a:srgbClr val="000000"/>
                </a:solidFill>
                <a:effectLst/>
                <a:latin typeface="Hiragino Sans GB"/>
              </a:rPr>
              <a:t>wolf the meal down”</a:t>
            </a:r>
            <a:r>
              <a:rPr lang="zh-CN" altLang="en-US" sz="2400" b="0" i="0" dirty="0">
                <a:solidFill>
                  <a:srgbClr val="000000"/>
                </a:solidFill>
                <a:effectLst/>
                <a:latin typeface="Hiragino Sans GB"/>
              </a:rPr>
              <a:t>。</a:t>
            </a:r>
            <a:endParaRPr lang="en-US" altLang="zh-CN" sz="2400" b="0" i="0" dirty="0">
              <a:solidFill>
                <a:srgbClr val="000000"/>
              </a:solidFill>
              <a:effectLst/>
              <a:latin typeface="Hiragino Sans GB"/>
            </a:endParaRPr>
          </a:p>
          <a:p>
            <a:pPr algn="l"/>
            <a:r>
              <a:rPr lang="en-US" altLang="zh-CN" sz="2400" dirty="0">
                <a:solidFill>
                  <a:srgbClr val="000000"/>
                </a:solidFill>
                <a:latin typeface="Hiragino Sans GB"/>
              </a:rPr>
              <a:t>      E.g.</a:t>
            </a:r>
            <a:r>
              <a:rPr lang="en-US" altLang="zh-CN" sz="2400" b="0" i="0" dirty="0">
                <a:solidFill>
                  <a:srgbClr val="000000"/>
                </a:solidFill>
                <a:effectLst/>
                <a:latin typeface="Hiragino Sans GB"/>
              </a:rPr>
              <a:t> I wolfed my breakfast down as fast as I could and then quickly ran to school.</a:t>
            </a:r>
            <a:endParaRPr lang="en-US" altLang="zh-CN" sz="2400" b="0" i="0" dirty="0">
              <a:solidFill>
                <a:srgbClr val="000000"/>
              </a:solidFill>
              <a:effectLst/>
              <a:latin typeface="Hiragino Sans GB"/>
            </a:endParaRPr>
          </a:p>
          <a:p>
            <a:pPr algn="l"/>
            <a:r>
              <a:rPr lang="zh-CN" altLang="en-US" sz="2400" b="0" i="0" dirty="0">
                <a:solidFill>
                  <a:srgbClr val="000000"/>
                </a:solidFill>
                <a:effectLst/>
                <a:latin typeface="Hiragino Sans GB"/>
              </a:rPr>
              <a:t>　　                        我三下五除二地吃完早餐，然后飞快地向学校跑去。</a:t>
            </a:r>
            <a:endParaRPr lang="en-US" altLang="zh-CN" sz="2400" b="0" i="0" dirty="0">
              <a:solidFill>
                <a:srgbClr val="000000"/>
              </a:solidFill>
              <a:effectLst/>
              <a:latin typeface="Hiragino Sans GB"/>
            </a:endParaRPr>
          </a:p>
          <a:p>
            <a:r>
              <a:rPr lang="en-US" altLang="zh-CN" sz="2400" dirty="0">
                <a:solidFill>
                  <a:srgbClr val="000000"/>
                </a:solidFill>
                <a:latin typeface="Hiragino Sans GB"/>
              </a:rPr>
              <a:t>5. </a:t>
            </a:r>
            <a:r>
              <a:rPr lang="en-US" altLang="zh-CN" sz="2400" dirty="0">
                <a:solidFill>
                  <a:srgbClr val="000000"/>
                </a:solidFill>
                <a:latin typeface="Times New Roman" panose="02020603050405020304" pitchFamily="18" charset="0"/>
                <a:cs typeface="Times New Roman" panose="02020603050405020304" pitchFamily="18" charset="0"/>
              </a:rPr>
              <a:t>My stomach was growling from hunger.    </a:t>
            </a:r>
            <a:r>
              <a:rPr lang="zh-CN" altLang="en-US" sz="2400" dirty="0">
                <a:solidFill>
                  <a:srgbClr val="000000"/>
                </a:solidFill>
                <a:latin typeface="Times New Roman" panose="02020603050405020304" pitchFamily="18" charset="0"/>
                <a:cs typeface="Times New Roman" panose="02020603050405020304" pitchFamily="18" charset="0"/>
              </a:rPr>
              <a:t>肚子饿得咕咕叫。</a:t>
            </a:r>
            <a:endParaRPr lang="en-US" altLang="zh-CN" sz="2400" dirty="0">
              <a:solidFill>
                <a:srgbClr val="000000"/>
              </a:solidFill>
              <a:latin typeface="Times New Roman" panose="02020603050405020304" pitchFamily="18" charset="0"/>
              <a:cs typeface="Times New Roman" panose="02020603050405020304" pitchFamily="18" charset="0"/>
            </a:endParaRPr>
          </a:p>
          <a:p>
            <a:r>
              <a:rPr lang="en-US" altLang="zh-CN" sz="2400" dirty="0">
                <a:solidFill>
                  <a:srgbClr val="000000"/>
                </a:solidFill>
                <a:latin typeface="Hiragino Sans GB"/>
              </a:rPr>
              <a:t>6</a:t>
            </a:r>
            <a:r>
              <a:rPr lang="en-US" altLang="zh-CN" sz="2400" dirty="0">
                <a:solidFill>
                  <a:srgbClr val="000000"/>
                </a:solidFill>
                <a:latin typeface="Times New Roman" panose="02020603050405020304" pitchFamily="18" charset="0"/>
                <a:cs typeface="Times New Roman" panose="02020603050405020304" pitchFamily="18" charset="0"/>
              </a:rPr>
              <a:t>. My stomach is making noises from hunger.   </a:t>
            </a:r>
            <a:r>
              <a:rPr lang="zh-CN" altLang="en-US" sz="2400" b="0" i="0" dirty="0">
                <a:solidFill>
                  <a:srgbClr val="000000"/>
                </a:solidFill>
                <a:effectLst/>
                <a:latin typeface="Hiragino Sans GB"/>
              </a:rPr>
              <a:t>肚子饿得咕咕叫。</a:t>
            </a:r>
            <a:endParaRPr lang="zh-CN" altLang="en-US" sz="2400" b="0" i="0" dirty="0">
              <a:solidFill>
                <a:srgbClr val="000000"/>
              </a:solidFill>
              <a:effectLst/>
              <a:latin typeface="Hiragino Sans GB"/>
            </a:endParaRPr>
          </a:p>
          <a:p>
            <a:r>
              <a:rPr lang="en-US" altLang="zh-CN" sz="2400" b="0" i="0" dirty="0">
                <a:solidFill>
                  <a:srgbClr val="000000"/>
                </a:solidFill>
                <a:effectLst/>
                <a:latin typeface="Hiragino Sans GB"/>
              </a:rPr>
              <a:t>7</a:t>
            </a:r>
            <a:r>
              <a:rPr lang="en-US" altLang="zh-CN" sz="2400" dirty="0">
                <a:solidFill>
                  <a:srgbClr val="000000"/>
                </a:solidFill>
                <a:latin typeface="Times New Roman" panose="02020603050405020304" pitchFamily="18" charset="0"/>
                <a:cs typeface="Times New Roman" panose="02020603050405020304" pitchFamily="18" charset="0"/>
              </a:rPr>
              <a:t>. My stomach is rumbling from hunger.      </a:t>
            </a:r>
            <a:r>
              <a:rPr lang="zh-CN" altLang="en-US" sz="2400" dirty="0">
                <a:solidFill>
                  <a:srgbClr val="000000"/>
                </a:solidFill>
                <a:latin typeface="Times New Roman" panose="02020603050405020304" pitchFamily="18" charset="0"/>
                <a:cs typeface="Times New Roman" panose="02020603050405020304" pitchFamily="18" charset="0"/>
              </a:rPr>
              <a:t>肚子饿得咕咕叫。</a:t>
            </a:r>
            <a:endParaRPr lang="en-US" altLang="zh-CN" sz="2400" dirty="0">
              <a:solidFill>
                <a:srgbClr val="000000"/>
              </a:solidFill>
              <a:latin typeface="Times New Roman" panose="02020603050405020304" pitchFamily="18" charset="0"/>
              <a:cs typeface="Times New Roman" panose="02020603050405020304" pitchFamily="18" charset="0"/>
            </a:endParaRPr>
          </a:p>
          <a:p>
            <a:r>
              <a:rPr lang="en-US" altLang="zh-CN" sz="2400" dirty="0">
                <a:solidFill>
                  <a:srgbClr val="000000"/>
                </a:solidFill>
                <a:latin typeface="Times New Roman" panose="02020603050405020304" pitchFamily="18" charset="0"/>
                <a:cs typeface="Times New Roman" panose="02020603050405020304" pitchFamily="18" charset="0"/>
              </a:rPr>
              <a:t>8. He was hungry enough to eat up an elephant. </a:t>
            </a:r>
            <a:r>
              <a:rPr lang="zh-CN" altLang="en-US" sz="2400" dirty="0">
                <a:solidFill>
                  <a:srgbClr val="000000"/>
                </a:solidFill>
                <a:latin typeface="Times New Roman" panose="02020603050405020304" pitchFamily="18" charset="0"/>
                <a:cs typeface="Times New Roman" panose="02020603050405020304" pitchFamily="18" charset="0"/>
              </a:rPr>
              <a:t>他饿的能吞下一头大象。</a:t>
            </a:r>
            <a:endParaRPr lang="zh-CN" altLang="en-US" sz="2400" dirty="0">
              <a:solidFill>
                <a:srgbClr val="000000"/>
              </a:solidFill>
              <a:latin typeface="Times New Roman" panose="02020603050405020304" pitchFamily="18" charset="0"/>
              <a:cs typeface="Times New Roman" panose="02020603050405020304" pitchFamily="18" charset="0"/>
            </a:endParaRPr>
          </a:p>
          <a:p>
            <a:endParaRPr lang="en-US" altLang="zh-CN" sz="2400" dirty="0">
              <a:solidFill>
                <a:srgbClr val="000000"/>
              </a:solidFill>
              <a:latin typeface="Times New Roman" panose="02020603050405020304" pitchFamily="18" charset="0"/>
              <a:cs typeface="Times New Roman" panose="02020603050405020304" pitchFamily="18" charset="0"/>
            </a:endParaRPr>
          </a:p>
          <a:p>
            <a:endParaRPr lang="zh-CN" altLang="en-US" sz="2400"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47838" y="3905048"/>
            <a:ext cx="1911140" cy="267302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 y="0"/>
            <a:ext cx="12203289" cy="6857999"/>
            <a:chOff x="1210962" y="879389"/>
            <a:chExt cx="9922476" cy="5251621"/>
          </a:xfrm>
        </p:grpSpPr>
        <p:sp>
          <p:nvSpPr>
            <p:cNvPr id="4" name="矩形 3"/>
            <p:cNvSpPr/>
            <p:nvPr/>
          </p:nvSpPr>
          <p:spPr>
            <a:xfrm>
              <a:off x="1210962" y="879389"/>
              <a:ext cx="9922476" cy="5251621"/>
            </a:xfrm>
            <a:prstGeom prst="rect">
              <a:avLst/>
            </a:prstGeom>
            <a:noFill/>
            <a:ln w="57150">
              <a:solidFill>
                <a:srgbClr val="FBBF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363362" y="1034878"/>
              <a:ext cx="9617676" cy="4940643"/>
            </a:xfrm>
            <a:prstGeom prst="rect">
              <a:avLst/>
            </a:prstGeom>
            <a:noFill/>
            <a:ln w="57150">
              <a:solidFill>
                <a:srgbClr val="FBBF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4925062" y="203050"/>
            <a:ext cx="2341880" cy="706755"/>
          </a:xfrm>
          <a:prstGeom prst="rect">
            <a:avLst/>
          </a:prstGeom>
          <a:noFill/>
        </p:spPr>
        <p:txBody>
          <a:bodyPr wrap="none" lIns="91440" tIns="45720" rIns="91440" bIns="45720">
            <a:spAutoFit/>
          </a:bodyPr>
          <a:lstStyle/>
          <a:p>
            <a:pPr algn="ctr"/>
            <a:r>
              <a:rPr lang="en-US" altLang="zh-CN" sz="4000" b="1" cap="none" spc="0"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zh-CN" altLang="en-US" sz="4000" b="1" cap="none" spc="0"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词汇积累</a:t>
            </a:r>
            <a:endParaRPr lang="zh-CN" altLang="en-US" sz="4000" b="1" cap="none" spc="0"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endParaRPr>
          </a:p>
        </p:txBody>
      </p:sp>
      <p:sp>
        <p:nvSpPr>
          <p:cNvPr id="7" name="文本框 6"/>
          <p:cNvSpPr txBox="1"/>
          <p:nvPr/>
        </p:nvSpPr>
        <p:spPr>
          <a:xfrm>
            <a:off x="513644" y="1730428"/>
            <a:ext cx="8935156" cy="3785652"/>
          </a:xfrm>
          <a:prstGeom prst="rect">
            <a:avLst/>
          </a:prstGeom>
          <a:noFill/>
        </p:spPr>
        <p:txBody>
          <a:bodyPr wrap="square">
            <a:spAutoFit/>
          </a:bodyPr>
          <a:lstStyle/>
          <a:p>
            <a:pPr marL="457200" indent="-457200">
              <a:buAutoNum type="arabicPeriod"/>
            </a:pPr>
            <a:r>
              <a:rPr lang="en-US" altLang="zh-CN" sz="2400" dirty="0">
                <a:solidFill>
                  <a:srgbClr val="000000"/>
                </a:solidFill>
                <a:latin typeface="Times New Roman" panose="02020603050405020304" pitchFamily="18" charset="0"/>
                <a:cs typeface="Times New Roman" panose="02020603050405020304" pitchFamily="18" charset="0"/>
              </a:rPr>
              <a:t>devour the food   </a:t>
            </a:r>
            <a:r>
              <a:rPr lang="zh-CN" altLang="en-US" sz="2400" dirty="0">
                <a:solidFill>
                  <a:srgbClr val="000000"/>
                </a:solidFill>
                <a:latin typeface="Times New Roman" panose="02020603050405020304" pitchFamily="18" charset="0"/>
                <a:cs typeface="Times New Roman" panose="02020603050405020304" pitchFamily="18" charset="0"/>
              </a:rPr>
              <a:t>狼吞虎咽</a:t>
            </a: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大口大口地吃</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457200" indent="-457200">
              <a:buAutoNum type="arabicPeriod"/>
            </a:pPr>
            <a:r>
              <a:rPr lang="en-US" altLang="zh-CN" sz="2400" dirty="0">
                <a:solidFill>
                  <a:srgbClr val="000000"/>
                </a:solidFill>
                <a:latin typeface="Times New Roman" panose="02020603050405020304" pitchFamily="18" charset="0"/>
                <a:cs typeface="Times New Roman" panose="02020603050405020304" pitchFamily="18" charset="0"/>
              </a:rPr>
              <a:t>eat like mad </a:t>
            </a:r>
            <a:r>
              <a:rPr lang="zh-CN" altLang="en-US" sz="2400" dirty="0">
                <a:solidFill>
                  <a:srgbClr val="000000"/>
                </a:solidFill>
                <a:latin typeface="Times New Roman" panose="02020603050405020304" pitchFamily="18" charset="0"/>
                <a:cs typeface="Times New Roman" panose="02020603050405020304" pitchFamily="18" charset="0"/>
              </a:rPr>
              <a:t>狂吃</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457200" indent="-457200">
              <a:buAutoNum type="arabicPeriod"/>
            </a:pPr>
            <a:r>
              <a:rPr lang="en-US" altLang="zh-CN" sz="2400" dirty="0">
                <a:solidFill>
                  <a:srgbClr val="000000"/>
                </a:solidFill>
                <a:latin typeface="Times New Roman" panose="02020603050405020304" pitchFamily="18" charset="0"/>
                <a:cs typeface="Times New Roman" panose="02020603050405020304" pitchFamily="18" charset="0"/>
              </a:rPr>
              <a:t>gobble up the food   </a:t>
            </a:r>
            <a:r>
              <a:rPr lang="zh-CN" altLang="en-US" sz="2400" dirty="0">
                <a:solidFill>
                  <a:srgbClr val="000000"/>
                </a:solidFill>
                <a:latin typeface="Times New Roman" panose="02020603050405020304" pitchFamily="18" charset="0"/>
                <a:cs typeface="Times New Roman" panose="02020603050405020304" pitchFamily="18" charset="0"/>
              </a:rPr>
              <a:t>狼吞虎咽地吃</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457200" indent="-457200">
              <a:buAutoNum type="arabicPeriod"/>
            </a:pPr>
            <a:r>
              <a:rPr lang="en-US" altLang="zh-CN" sz="2400" dirty="0">
                <a:solidFill>
                  <a:srgbClr val="000000"/>
                </a:solidFill>
                <a:latin typeface="Times New Roman" panose="02020603050405020304" pitchFamily="18" charset="0"/>
                <a:cs typeface="Times New Roman" panose="02020603050405020304" pitchFamily="18" charset="0"/>
              </a:rPr>
              <a:t>gorge oneself with food   </a:t>
            </a:r>
            <a:r>
              <a:rPr lang="zh-CN" altLang="en-US" sz="2400" dirty="0">
                <a:solidFill>
                  <a:srgbClr val="000000"/>
                </a:solidFill>
                <a:latin typeface="Times New Roman" panose="02020603050405020304" pitchFamily="18" charset="0"/>
                <a:cs typeface="Times New Roman" panose="02020603050405020304" pitchFamily="18" charset="0"/>
              </a:rPr>
              <a:t>大吃一顿</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457200" indent="-457200">
              <a:buAutoNum type="arabicPeriod"/>
            </a:pPr>
            <a:r>
              <a:rPr lang="en-US" altLang="zh-CN" sz="2400" dirty="0">
                <a:solidFill>
                  <a:srgbClr val="000000"/>
                </a:solidFill>
                <a:latin typeface="Times New Roman" panose="02020603050405020304" pitchFamily="18" charset="0"/>
                <a:cs typeface="Times New Roman" panose="02020603050405020304" pitchFamily="18" charset="0"/>
              </a:rPr>
              <a:t>lick a saucer clean   </a:t>
            </a:r>
            <a:r>
              <a:rPr lang="zh-CN" altLang="en-US" sz="2400" dirty="0">
                <a:solidFill>
                  <a:srgbClr val="000000"/>
                </a:solidFill>
                <a:latin typeface="Times New Roman" panose="02020603050405020304" pitchFamily="18" charset="0"/>
                <a:cs typeface="Times New Roman" panose="02020603050405020304" pitchFamily="18" charset="0"/>
              </a:rPr>
              <a:t>添个干净</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457200" indent="-457200">
              <a:buAutoNum type="arabicPeriod"/>
            </a:pPr>
            <a:r>
              <a:rPr lang="en-US" altLang="zh-CN" sz="2400" dirty="0">
                <a:solidFill>
                  <a:srgbClr val="000000"/>
                </a:solidFill>
                <a:latin typeface="Times New Roman" panose="02020603050405020304" pitchFamily="18" charset="0"/>
                <a:cs typeface="Times New Roman" panose="02020603050405020304" pitchFamily="18" charset="0"/>
              </a:rPr>
              <a:t>scoff  without stop </a:t>
            </a:r>
            <a:r>
              <a:rPr lang="zh-CN" altLang="en-US" sz="2400" dirty="0">
                <a:solidFill>
                  <a:srgbClr val="000000"/>
                </a:solidFill>
                <a:latin typeface="Times New Roman" panose="02020603050405020304" pitchFamily="18" charset="0"/>
                <a:cs typeface="Times New Roman" panose="02020603050405020304" pitchFamily="18" charset="0"/>
              </a:rPr>
              <a:t>狼吞虎咽地吃个不停</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457200" indent="-457200">
              <a:buAutoNum type="arabicPeriod"/>
            </a:pPr>
            <a:r>
              <a:rPr lang="en-US" altLang="zh-CN" sz="2400" dirty="0">
                <a:solidFill>
                  <a:srgbClr val="000000"/>
                </a:solidFill>
                <a:latin typeface="Times New Roman" panose="02020603050405020304" pitchFamily="18" charset="0"/>
                <a:cs typeface="Times New Roman" panose="02020603050405020304" pitchFamily="18" charset="0"/>
              </a:rPr>
              <a:t>stoke oneself to belch  </a:t>
            </a:r>
            <a:r>
              <a:rPr lang="zh-CN" altLang="en-US" sz="2400" dirty="0">
                <a:solidFill>
                  <a:srgbClr val="000000"/>
                </a:solidFill>
                <a:latin typeface="Times New Roman" panose="02020603050405020304" pitchFamily="18" charset="0"/>
                <a:cs typeface="Times New Roman" panose="02020603050405020304" pitchFamily="18" charset="0"/>
              </a:rPr>
              <a:t>狼吞虎咽撑的打嗝</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457200" indent="-457200">
              <a:buAutoNum type="arabicPeriod"/>
            </a:pPr>
            <a:r>
              <a:rPr lang="en-US" altLang="zh-CN" sz="2400" dirty="0">
                <a:solidFill>
                  <a:srgbClr val="000000"/>
                </a:solidFill>
                <a:latin typeface="Times New Roman" panose="02020603050405020304" pitchFamily="18" charset="0"/>
                <a:cs typeface="Times New Roman" panose="02020603050405020304" pitchFamily="18" charset="0"/>
              </a:rPr>
              <a:t>swallow </a:t>
            </a:r>
            <a:r>
              <a:rPr lang="en-US" altLang="zh-CN" sz="2400" dirty="0" err="1">
                <a:solidFill>
                  <a:srgbClr val="000000"/>
                </a:solidFill>
                <a:latin typeface="Times New Roman" panose="02020603050405020304" pitchFamily="18" charset="0"/>
                <a:cs typeface="Times New Roman" panose="02020603050405020304" pitchFamily="18" charset="0"/>
              </a:rPr>
              <a:t>sth</a:t>
            </a:r>
            <a:r>
              <a:rPr lang="en-US" altLang="zh-CN" sz="2400" dirty="0">
                <a:solidFill>
                  <a:srgbClr val="000000"/>
                </a:solidFill>
                <a:latin typeface="Times New Roman" panose="02020603050405020304" pitchFamily="18" charset="0"/>
                <a:cs typeface="Times New Roman" panose="02020603050405020304" pitchFamily="18" charset="0"/>
              </a:rPr>
              <a:t>. without chewing  </a:t>
            </a:r>
            <a:r>
              <a:rPr lang="zh-CN" altLang="en-US" sz="2400" dirty="0">
                <a:solidFill>
                  <a:srgbClr val="000000"/>
                </a:solidFill>
                <a:latin typeface="Times New Roman" panose="02020603050405020304" pitchFamily="18" charset="0"/>
                <a:cs typeface="Times New Roman" panose="02020603050405020304" pitchFamily="18" charset="0"/>
              </a:rPr>
              <a:t>嚼都不嚼一口吞下</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457200" indent="-457200">
              <a:buAutoNum type="arabicPeriod"/>
            </a:pPr>
            <a:r>
              <a:rPr lang="en-US" altLang="zh-CN" sz="2400" dirty="0">
                <a:solidFill>
                  <a:srgbClr val="000000"/>
                </a:solidFill>
                <a:latin typeface="Times New Roman" panose="02020603050405020304" pitchFamily="18" charset="0"/>
                <a:cs typeface="Times New Roman" panose="02020603050405020304" pitchFamily="18" charset="0"/>
              </a:rPr>
              <a:t>guttle the food and drink  </a:t>
            </a:r>
            <a:r>
              <a:rPr lang="zh-CN" altLang="en-US" sz="2400" dirty="0">
                <a:solidFill>
                  <a:srgbClr val="000000"/>
                </a:solidFill>
                <a:latin typeface="Times New Roman" panose="02020603050405020304" pitchFamily="18" charset="0"/>
                <a:cs typeface="Times New Roman" panose="02020603050405020304" pitchFamily="18" charset="0"/>
              </a:rPr>
              <a:t>贪婪地吃着喝着</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457200" indent="-457200">
              <a:buAutoNum type="arabicPeriod"/>
            </a:pPr>
            <a:r>
              <a:rPr lang="en-US" altLang="zh-CN" sz="2400" dirty="0">
                <a:solidFill>
                  <a:srgbClr val="000000"/>
                </a:solidFill>
                <a:latin typeface="Times New Roman" panose="02020603050405020304" pitchFamily="18" charset="0"/>
                <a:cs typeface="Times New Roman" panose="02020603050405020304" pitchFamily="18" charset="0"/>
              </a:rPr>
              <a:t>guzzle away </a:t>
            </a:r>
            <a:r>
              <a:rPr lang="zh-CN" altLang="en-US" sz="2400" dirty="0">
                <a:solidFill>
                  <a:srgbClr val="000000"/>
                </a:solidFill>
                <a:latin typeface="Times New Roman" panose="02020603050405020304" pitchFamily="18" charset="0"/>
                <a:cs typeface="Times New Roman" panose="02020603050405020304" pitchFamily="18" charset="0"/>
              </a:rPr>
              <a:t>大吃大喝</a:t>
            </a:r>
            <a:endParaRPr lang="zh-CN" altLang="en-US" sz="2400" dirty="0">
              <a:latin typeface="Times New Roman" panose="02020603050405020304" pitchFamily="18" charset="0"/>
              <a:cs typeface="Times New Roman" panose="02020603050405020304" pitchFamily="18" charset="0"/>
            </a:endParaRPr>
          </a:p>
        </p:txBody>
      </p:sp>
      <p:sp>
        <p:nvSpPr>
          <p:cNvPr id="8" name="矩形 7"/>
          <p:cNvSpPr/>
          <p:nvPr/>
        </p:nvSpPr>
        <p:spPr>
          <a:xfrm>
            <a:off x="5399277" y="1004158"/>
            <a:ext cx="1627369" cy="523220"/>
          </a:xfrm>
          <a:prstGeom prst="rect">
            <a:avLst/>
          </a:prstGeom>
          <a:noFill/>
        </p:spPr>
        <p:txBody>
          <a:bodyPr wrap="none" lIns="91440" tIns="45720" rIns="91440" bIns="45720">
            <a:spAutoFit/>
          </a:bodyPr>
          <a:lstStyle/>
          <a:p>
            <a:pPr algn="ctr"/>
            <a:r>
              <a:rPr lang="zh-CN" altLang="en-US" sz="2800" b="1" dirty="0">
                <a:ln w="22225">
                  <a:solidFill>
                    <a:schemeClr val="accent2"/>
                  </a:solidFill>
                  <a:prstDash val="solid"/>
                </a:ln>
                <a:solidFill>
                  <a:schemeClr val="accent2">
                    <a:lumMod val="40000"/>
                    <a:lumOff val="60000"/>
                  </a:schemeClr>
                </a:solidFill>
              </a:rPr>
              <a:t>吃相表达</a:t>
            </a:r>
            <a:endParaRPr lang="zh-CN" altLang="en-US" sz="2800" b="1" cap="none" spc="0" dirty="0">
              <a:ln w="22225">
                <a:solidFill>
                  <a:schemeClr val="accent2"/>
                </a:solidFill>
                <a:prstDash val="solid"/>
              </a:ln>
              <a:solidFill>
                <a:schemeClr val="accent2">
                  <a:lumMod val="40000"/>
                  <a:lumOff val="60000"/>
                </a:schemeClr>
              </a:solidFill>
              <a:effectLst/>
            </a:endParaRPr>
          </a:p>
        </p:txBody>
      </p:sp>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r="3935" b="6594"/>
          <a:stretch>
            <a:fillRect/>
          </a:stretch>
        </p:blipFill>
        <p:spPr>
          <a:xfrm>
            <a:off x="8184444" y="1265768"/>
            <a:ext cx="3758961" cy="536418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 y="0"/>
            <a:ext cx="12203289" cy="6857999"/>
            <a:chOff x="1210962" y="879389"/>
            <a:chExt cx="9922476" cy="5251621"/>
          </a:xfrm>
        </p:grpSpPr>
        <p:sp>
          <p:nvSpPr>
            <p:cNvPr id="4" name="矩形 3"/>
            <p:cNvSpPr/>
            <p:nvPr/>
          </p:nvSpPr>
          <p:spPr>
            <a:xfrm>
              <a:off x="1210962" y="879389"/>
              <a:ext cx="9922476" cy="5251621"/>
            </a:xfrm>
            <a:prstGeom prst="rect">
              <a:avLst/>
            </a:prstGeom>
            <a:noFill/>
            <a:ln w="57150">
              <a:solidFill>
                <a:srgbClr val="FBBF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363362" y="1034878"/>
              <a:ext cx="9617676" cy="4940643"/>
            </a:xfrm>
            <a:prstGeom prst="rect">
              <a:avLst/>
            </a:prstGeom>
            <a:noFill/>
            <a:ln w="57150">
              <a:solidFill>
                <a:srgbClr val="FBBF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4988562" y="203050"/>
            <a:ext cx="2214880" cy="706755"/>
          </a:xfrm>
          <a:prstGeom prst="rect">
            <a:avLst/>
          </a:prstGeom>
          <a:noFill/>
        </p:spPr>
        <p:txBody>
          <a:bodyPr wrap="none" lIns="91440" tIns="45720" rIns="91440" bIns="45720">
            <a:spAutoFit/>
          </a:bodyPr>
          <a:lstStyle/>
          <a:p>
            <a:pPr algn="ctr"/>
            <a:r>
              <a:rPr lang="zh-CN" altLang="en-US" sz="4000" b="1" cap="none" spc="0"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词汇积累</a:t>
            </a:r>
            <a:endParaRPr lang="zh-CN" altLang="en-US" sz="4000" b="1" cap="none" spc="0"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endParaRPr>
          </a:p>
        </p:txBody>
      </p:sp>
      <p:sp>
        <p:nvSpPr>
          <p:cNvPr id="8" name="文本框 7"/>
          <p:cNvSpPr txBox="1"/>
          <p:nvPr/>
        </p:nvSpPr>
        <p:spPr>
          <a:xfrm>
            <a:off x="4718060" y="910936"/>
            <a:ext cx="3405098" cy="584775"/>
          </a:xfrm>
          <a:prstGeom prst="rect">
            <a:avLst/>
          </a:prstGeom>
          <a:noFill/>
        </p:spPr>
        <p:txBody>
          <a:bodyPr wrap="none" lIns="91440" tIns="45720" rIns="91440" bIns="45720">
            <a:spAutoFit/>
          </a:bodyPr>
          <a:lstStyle>
            <a:defPPr>
              <a:defRPr lang="zh-CN"/>
            </a:defPPr>
            <a:lvl1pPr algn="ctr">
              <a:defRPr sz="4000" b="1">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defRPr>
            </a:lvl1pPr>
          </a:lstStyle>
          <a:p>
            <a:r>
              <a:rPr lang="en-US" altLang="zh-CN" sz="3200" dirty="0"/>
              <a:t>“ glad</a:t>
            </a:r>
            <a:r>
              <a:rPr lang="zh-CN" altLang="en-US" sz="3200" dirty="0"/>
              <a:t>  </a:t>
            </a:r>
            <a:r>
              <a:rPr lang="en-US" altLang="zh-CN" sz="3200" dirty="0"/>
              <a:t>” </a:t>
            </a:r>
            <a:r>
              <a:rPr lang="zh-CN" altLang="en-US" sz="3200" dirty="0"/>
              <a:t>语言积累</a:t>
            </a:r>
            <a:endParaRPr lang="zh-CN" altLang="en-US" sz="3200" dirty="0"/>
          </a:p>
        </p:txBody>
      </p:sp>
      <p:sp>
        <p:nvSpPr>
          <p:cNvPr id="9" name="文本框 8"/>
          <p:cNvSpPr txBox="1"/>
          <p:nvPr/>
        </p:nvSpPr>
        <p:spPr>
          <a:xfrm>
            <a:off x="618678" y="1557733"/>
            <a:ext cx="10249403" cy="4893647"/>
          </a:xfrm>
          <a:prstGeom prst="rect">
            <a:avLst/>
          </a:prstGeom>
          <a:noFill/>
        </p:spPr>
        <p:txBody>
          <a:bodyPr wrap="square">
            <a:spAutoFit/>
          </a:bodyPr>
          <a:lstStyle/>
          <a:p>
            <a:pPr algn="just" latinLnBrk="1"/>
            <a:r>
              <a:rPr lang="en-US" altLang="zh-CN" sz="2400" b="0" i="0" dirty="0">
                <a:effectLst/>
                <a:latin typeface="Times New Roman" panose="02020603050405020304" pitchFamily="18" charset="0"/>
                <a:ea typeface="微软雅黑" panose="020B0503020204020204" pitchFamily="34" charset="-122"/>
                <a:cs typeface="Times New Roman" panose="02020603050405020304" pitchFamily="18" charset="0"/>
              </a:rPr>
              <a:t>1. </a:t>
            </a:r>
            <a:r>
              <a:rPr lang="en-US" altLang="zh-CN" sz="2400" b="0" i="0" dirty="0">
                <a:effectLst/>
                <a:latin typeface="Times New Roman" panose="02020603050405020304" pitchFamily="18" charset="0"/>
                <a:ea typeface="+mj-ea"/>
                <a:cs typeface="Times New Roman" panose="02020603050405020304" pitchFamily="18" charset="0"/>
              </a:rPr>
              <a:t>have the time of one's life   </a:t>
            </a:r>
            <a:r>
              <a:rPr lang="zh-CN" altLang="en-US" sz="2400" b="0" i="0" dirty="0">
                <a:effectLst/>
                <a:latin typeface="Times New Roman" panose="02020603050405020304" pitchFamily="18" charset="0"/>
                <a:ea typeface="+mj-ea"/>
                <a:cs typeface="Times New Roman" panose="02020603050405020304" pitchFamily="18" charset="0"/>
              </a:rPr>
              <a:t>度过愉快的经历，异常高兴</a:t>
            </a:r>
            <a:endParaRPr lang="en-US" altLang="zh-CN" sz="2400" b="0" i="0" dirty="0">
              <a:effectLst/>
              <a:latin typeface="Times New Roman" panose="02020603050405020304" pitchFamily="18" charset="0"/>
              <a:ea typeface="+mj-ea"/>
              <a:cs typeface="Times New Roman" panose="02020603050405020304" pitchFamily="18" charset="0"/>
            </a:endParaRPr>
          </a:p>
          <a:p>
            <a:pPr algn="just" latinLnBrk="1"/>
            <a:r>
              <a:rPr lang="en-US" altLang="zh-CN" sz="2400" dirty="0">
                <a:latin typeface="Times New Roman" panose="02020603050405020304" pitchFamily="18" charset="0"/>
                <a:ea typeface="+mj-ea"/>
                <a:cs typeface="Times New Roman" panose="02020603050405020304" pitchFamily="18" charset="0"/>
              </a:rPr>
              <a:t>  Eg. </a:t>
            </a:r>
            <a:r>
              <a:rPr lang="en-US" altLang="zh-CN" sz="2400" b="0" i="0" dirty="0">
                <a:effectLst/>
                <a:latin typeface="Times New Roman" panose="02020603050405020304" pitchFamily="18" charset="0"/>
                <a:ea typeface="+mj-ea"/>
                <a:cs typeface="Times New Roman" panose="02020603050405020304" pitchFamily="18" charset="0"/>
              </a:rPr>
              <a:t>My friends and I had the time of our lives in Disneyland.</a:t>
            </a:r>
            <a:endParaRPr lang="en-US" altLang="zh-CN" sz="2400" b="0" i="0" dirty="0">
              <a:effectLst/>
              <a:latin typeface="Times New Roman" panose="02020603050405020304" pitchFamily="18" charset="0"/>
              <a:ea typeface="+mj-ea"/>
              <a:cs typeface="Times New Roman" panose="02020603050405020304" pitchFamily="18" charset="0"/>
            </a:endParaRPr>
          </a:p>
          <a:p>
            <a:pPr algn="just" latinLnBrk="1"/>
            <a:r>
              <a:rPr lang="zh-CN" altLang="en-US" sz="2400" b="0" i="0" dirty="0">
                <a:effectLst/>
                <a:latin typeface="Times New Roman" panose="02020603050405020304" pitchFamily="18" charset="0"/>
                <a:ea typeface="+mj-ea"/>
                <a:cs typeface="Times New Roman" panose="02020603050405020304" pitchFamily="18" charset="0"/>
              </a:rPr>
              <a:t>             我的朋友们和我在迪士尼乐园玩得很开心。</a:t>
            </a:r>
            <a:endParaRPr lang="zh-CN" altLang="en-US" sz="2400" b="0" i="0" dirty="0">
              <a:effectLst/>
              <a:latin typeface="Times New Roman" panose="02020603050405020304" pitchFamily="18" charset="0"/>
              <a:ea typeface="+mj-ea"/>
              <a:cs typeface="Times New Roman" panose="02020603050405020304" pitchFamily="18" charset="0"/>
            </a:endParaRPr>
          </a:p>
          <a:p>
            <a:pPr algn="just" latinLnBrk="1"/>
            <a:r>
              <a:rPr lang="en-US" altLang="zh-CN" sz="2400" b="0" i="0" dirty="0">
                <a:effectLst/>
                <a:latin typeface="Times New Roman" panose="02020603050405020304" pitchFamily="18" charset="0"/>
                <a:ea typeface="+mj-ea"/>
                <a:cs typeface="Times New Roman" panose="02020603050405020304" pitchFamily="18" charset="0"/>
              </a:rPr>
              <a:t>2. be full of the joys of spring</a:t>
            </a:r>
            <a:endParaRPr lang="en-US" altLang="zh-CN" sz="2400" b="0" i="0" dirty="0">
              <a:effectLst/>
              <a:latin typeface="Times New Roman" panose="02020603050405020304" pitchFamily="18" charset="0"/>
              <a:ea typeface="+mj-ea"/>
              <a:cs typeface="Times New Roman" panose="02020603050405020304" pitchFamily="18" charset="0"/>
            </a:endParaRPr>
          </a:p>
          <a:p>
            <a:pPr algn="just" latinLnBrk="1"/>
            <a:r>
              <a:rPr lang="en-US" altLang="zh-CN" sz="2400" b="0" i="0" dirty="0">
                <a:effectLst/>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Eg. </a:t>
            </a:r>
            <a:r>
              <a:rPr lang="en-US" altLang="zh-CN" sz="2400" b="0" i="0" dirty="0">
                <a:effectLst/>
                <a:latin typeface="Times New Roman" panose="02020603050405020304" pitchFamily="18" charset="0"/>
                <a:ea typeface="+mj-ea"/>
                <a:cs typeface="Times New Roman" panose="02020603050405020304" pitchFamily="18" charset="0"/>
              </a:rPr>
              <a:t>He bounced into the office, full of the joys of spring.</a:t>
            </a:r>
            <a:endParaRPr lang="en-US" altLang="zh-CN" sz="2400" b="0" i="0" dirty="0">
              <a:effectLst/>
              <a:latin typeface="Times New Roman" panose="02020603050405020304" pitchFamily="18" charset="0"/>
              <a:ea typeface="+mj-ea"/>
              <a:cs typeface="Times New Roman" panose="02020603050405020304" pitchFamily="18" charset="0"/>
            </a:endParaRPr>
          </a:p>
          <a:p>
            <a:pPr algn="just" latinLnBrk="1"/>
            <a:r>
              <a:rPr lang="zh-CN" altLang="en-US" sz="2400" b="0" i="0" dirty="0">
                <a:effectLst/>
                <a:latin typeface="Times New Roman" panose="02020603050405020304" pitchFamily="18" charset="0"/>
                <a:ea typeface="+mj-ea"/>
                <a:cs typeface="Times New Roman" panose="02020603050405020304" pitchFamily="18" charset="0"/>
              </a:rPr>
              <a:t>              他兴高采烈地蹦跳着进了办公室。</a:t>
            </a:r>
            <a:endParaRPr lang="zh-CN" altLang="en-US" sz="2400" b="0" i="0" dirty="0">
              <a:effectLst/>
              <a:latin typeface="Times New Roman" panose="02020603050405020304" pitchFamily="18" charset="0"/>
              <a:ea typeface="+mj-ea"/>
              <a:cs typeface="Times New Roman" panose="02020603050405020304" pitchFamily="18" charset="0"/>
            </a:endParaRPr>
          </a:p>
          <a:p>
            <a:pPr algn="just" latinLnBrk="1"/>
            <a:r>
              <a:rPr lang="en-US" altLang="zh-CN" sz="2400" b="0" i="0" dirty="0">
                <a:effectLst/>
                <a:latin typeface="Times New Roman" panose="02020603050405020304" pitchFamily="18" charset="0"/>
                <a:ea typeface="+mj-ea"/>
                <a:cs typeface="Times New Roman" panose="02020603050405020304" pitchFamily="18" charset="0"/>
              </a:rPr>
              <a:t>3. Delight took possession of her.</a:t>
            </a:r>
            <a:endParaRPr lang="en-US" altLang="zh-CN" sz="2400" b="0" i="0" dirty="0">
              <a:effectLst/>
              <a:latin typeface="Times New Roman" panose="02020603050405020304" pitchFamily="18" charset="0"/>
              <a:ea typeface="+mj-ea"/>
              <a:cs typeface="Times New Roman" panose="02020603050405020304" pitchFamily="18" charset="0"/>
            </a:endParaRPr>
          </a:p>
          <a:p>
            <a:pPr algn="just" latinLnBrk="1"/>
            <a:r>
              <a:rPr lang="en-US" altLang="zh-CN" sz="2400" dirty="0">
                <a:latin typeface="Times New Roman" panose="02020603050405020304" pitchFamily="18" charset="0"/>
                <a:ea typeface="+mj-ea"/>
                <a:cs typeface="Times New Roman" panose="02020603050405020304" pitchFamily="18" charset="0"/>
              </a:rPr>
              <a:t>4. He looked at me, jumping and dancing.</a:t>
            </a:r>
            <a:endParaRPr lang="en-US" altLang="zh-CN" sz="2400" dirty="0">
              <a:latin typeface="Times New Roman" panose="02020603050405020304" pitchFamily="18" charset="0"/>
              <a:ea typeface="+mj-ea"/>
              <a:cs typeface="Times New Roman" panose="02020603050405020304" pitchFamily="18" charset="0"/>
            </a:endParaRPr>
          </a:p>
          <a:p>
            <a:pPr algn="just" latinLnBrk="1"/>
            <a:endParaRPr lang="en-US" altLang="zh-CN" sz="2400" dirty="0">
              <a:latin typeface="Times New Roman" panose="02020603050405020304" pitchFamily="18" charset="0"/>
              <a:ea typeface="+mj-ea"/>
              <a:cs typeface="Times New Roman" panose="02020603050405020304" pitchFamily="18" charset="0"/>
            </a:endParaRPr>
          </a:p>
          <a:p>
            <a:pPr algn="just" latinLnBrk="1"/>
            <a:r>
              <a:rPr lang="zh-CN" altLang="en-US" sz="2400" b="0" i="0" dirty="0">
                <a:effectLst/>
                <a:latin typeface="Times New Roman" panose="02020603050405020304" pitchFamily="18" charset="0"/>
                <a:ea typeface="+mj-ea"/>
                <a:cs typeface="Times New Roman" panose="02020603050405020304" pitchFamily="18" charset="0"/>
              </a:rPr>
              <a:t>相关短语：</a:t>
            </a:r>
            <a:endParaRPr lang="zh-CN" altLang="en-US" sz="2400" b="0" i="0" dirty="0">
              <a:effectLst/>
              <a:latin typeface="Times New Roman" panose="02020603050405020304" pitchFamily="18" charset="0"/>
              <a:ea typeface="+mj-ea"/>
              <a:cs typeface="Times New Roman" panose="02020603050405020304" pitchFamily="18" charset="0"/>
            </a:endParaRPr>
          </a:p>
          <a:p>
            <a:pPr algn="just" latinLnBrk="1"/>
            <a:r>
              <a:rPr lang="en-US" altLang="zh-CN" sz="2400" b="0" i="0" dirty="0">
                <a:effectLst/>
                <a:latin typeface="Times New Roman" panose="02020603050405020304" pitchFamily="18" charset="0"/>
                <a:ea typeface="+mj-ea"/>
                <a:cs typeface="Times New Roman" panose="02020603050405020304" pitchFamily="18" charset="0"/>
              </a:rPr>
              <a:t>on/at the top of the world  </a:t>
            </a:r>
            <a:r>
              <a:rPr lang="zh-CN" altLang="en-US" sz="2400" b="0" i="0" dirty="0">
                <a:effectLst/>
                <a:latin typeface="Times New Roman" panose="02020603050405020304" pitchFamily="18" charset="0"/>
                <a:ea typeface="+mj-ea"/>
                <a:cs typeface="Times New Roman" panose="02020603050405020304" pitchFamily="18" charset="0"/>
              </a:rPr>
              <a:t>非常幸福、心满意足</a:t>
            </a:r>
            <a:endParaRPr lang="zh-CN" altLang="en-US" sz="2400" b="0" i="0" dirty="0">
              <a:effectLst/>
              <a:latin typeface="Times New Roman" panose="02020603050405020304" pitchFamily="18" charset="0"/>
              <a:ea typeface="+mj-ea"/>
              <a:cs typeface="Times New Roman" panose="02020603050405020304" pitchFamily="18" charset="0"/>
            </a:endParaRPr>
          </a:p>
          <a:p>
            <a:pPr algn="just" latinLnBrk="1"/>
            <a:r>
              <a:rPr lang="en-US" altLang="zh-CN" sz="2400" b="0" i="0" dirty="0">
                <a:effectLst/>
                <a:latin typeface="Times New Roman" panose="02020603050405020304" pitchFamily="18" charset="0"/>
                <a:ea typeface="+mj-ea"/>
                <a:cs typeface="Times New Roman" panose="02020603050405020304" pitchFamily="18" charset="0"/>
              </a:rPr>
              <a:t>over the moon   </a:t>
            </a:r>
            <a:r>
              <a:rPr lang="zh-CN" altLang="en-US" sz="2400" b="0" i="0" dirty="0">
                <a:effectLst/>
                <a:latin typeface="Times New Roman" panose="02020603050405020304" pitchFamily="18" charset="0"/>
                <a:ea typeface="+mj-ea"/>
                <a:cs typeface="Times New Roman" panose="02020603050405020304" pitchFamily="18" charset="0"/>
              </a:rPr>
              <a:t>欣喜若狂</a:t>
            </a:r>
            <a:endParaRPr lang="zh-CN" altLang="en-US" sz="2400" b="0" i="0" dirty="0">
              <a:effectLst/>
              <a:latin typeface="Times New Roman" panose="02020603050405020304" pitchFamily="18" charset="0"/>
              <a:ea typeface="+mj-ea"/>
              <a:cs typeface="Times New Roman" panose="02020603050405020304" pitchFamily="18" charset="0"/>
            </a:endParaRPr>
          </a:p>
          <a:p>
            <a:r>
              <a:rPr lang="en-US" altLang="zh-CN" sz="2400" dirty="0">
                <a:latin typeface="Times New Roman" panose="02020603050405020304" pitchFamily="18" charset="0"/>
                <a:ea typeface="+mj-ea"/>
                <a:cs typeface="Times New Roman" panose="02020603050405020304" pitchFamily="18" charset="0"/>
              </a:rPr>
              <a:t>be walking/floating on air   </a:t>
            </a:r>
            <a:r>
              <a:rPr lang="zh-CN" altLang="en-US" sz="2400" dirty="0">
                <a:latin typeface="Times New Roman" panose="02020603050405020304" pitchFamily="18" charset="0"/>
                <a:ea typeface="+mj-ea"/>
                <a:cs typeface="Times New Roman" panose="02020603050405020304" pitchFamily="18" charset="0"/>
              </a:rPr>
              <a:t>欣喜若狂</a:t>
            </a:r>
            <a:endParaRPr lang="en-US" altLang="zh-CN" sz="2400" dirty="0">
              <a:latin typeface="Times New Roman" panose="02020603050405020304" pitchFamily="18" charset="0"/>
              <a:ea typeface="+mj-ea"/>
              <a:cs typeface="Times New Roman" panose="02020603050405020304" pitchFamily="18" charset="0"/>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562936" y="1557733"/>
            <a:ext cx="3200086" cy="45719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 y="0"/>
            <a:ext cx="12203289" cy="6857999"/>
            <a:chOff x="1210962" y="879389"/>
            <a:chExt cx="9922476" cy="5251621"/>
          </a:xfrm>
        </p:grpSpPr>
        <p:sp>
          <p:nvSpPr>
            <p:cNvPr id="4" name="矩形 3"/>
            <p:cNvSpPr/>
            <p:nvPr/>
          </p:nvSpPr>
          <p:spPr>
            <a:xfrm>
              <a:off x="1210962" y="879389"/>
              <a:ext cx="9922476" cy="5251621"/>
            </a:xfrm>
            <a:prstGeom prst="rect">
              <a:avLst/>
            </a:prstGeom>
            <a:noFill/>
            <a:ln w="57150">
              <a:solidFill>
                <a:srgbClr val="FBBF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363362" y="1034878"/>
              <a:ext cx="9617676" cy="4940643"/>
            </a:xfrm>
            <a:prstGeom prst="rect">
              <a:avLst/>
            </a:prstGeom>
            <a:noFill/>
            <a:ln w="57150">
              <a:solidFill>
                <a:srgbClr val="FBBF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1881002" y="325768"/>
            <a:ext cx="9384688" cy="2585323"/>
          </a:xfrm>
          <a:prstGeom prst="rect">
            <a:avLst/>
          </a:prstGeom>
          <a:noFill/>
        </p:spPr>
        <p:txBody>
          <a:bodyPr wrap="square" lIns="91440" tIns="45720" rIns="91440" bIns="45720">
            <a:spAutoFit/>
          </a:bodyPr>
          <a:lstStyle/>
          <a:p>
            <a:pPr algn="ctr"/>
            <a:r>
              <a:rPr lang="en-US" altLang="zh-CN" sz="5400" b="1" i="0" cap="none" spc="0" dirty="0">
                <a:ln w="22225">
                  <a:solidFill>
                    <a:schemeClr val="accent2"/>
                  </a:solidFill>
                  <a:prstDash val="solid"/>
                </a:ln>
                <a:solidFill>
                  <a:srgbClr val="FF0000"/>
                </a:solidFill>
                <a:effectLst/>
                <a:latin typeface="华文仿宋" panose="02010600040101010101" pitchFamily="2" charset="-122"/>
                <a:ea typeface="华文仿宋" panose="02010600040101010101" pitchFamily="2" charset="-122"/>
              </a:rPr>
              <a:t>As long as everyone gives a little love, the world will become a beautiful spring</a:t>
            </a:r>
            <a:r>
              <a:rPr lang="en-US" altLang="zh-CN" sz="5400" b="1" dirty="0">
                <a:ln w="22225">
                  <a:solidFill>
                    <a:schemeClr val="accent2"/>
                  </a:solidFill>
                  <a:prstDash val="solid"/>
                </a:ln>
                <a:solidFill>
                  <a:srgbClr val="FF0000"/>
                </a:solidFill>
                <a:latin typeface="华文仿宋" panose="02010600040101010101" pitchFamily="2" charset="-122"/>
                <a:ea typeface="华文仿宋" panose="02010600040101010101" pitchFamily="2" charset="-122"/>
              </a:rPr>
              <a:t>.</a:t>
            </a:r>
            <a:endParaRPr lang="zh-CN" altLang="en-US" sz="5400" b="1" cap="none" spc="0" dirty="0">
              <a:ln w="22225">
                <a:solidFill>
                  <a:schemeClr val="accent2"/>
                </a:solidFill>
                <a:prstDash val="solid"/>
              </a:ln>
              <a:solidFill>
                <a:srgbClr val="FF0000"/>
              </a:solidFill>
              <a:effectLst/>
              <a:latin typeface="华文仿宋" panose="02010600040101010101" pitchFamily="2" charset="-122"/>
              <a:ea typeface="华文仿宋" panose="02010600040101010101" pitchFamily="2" charset="-122"/>
            </a:endParaRPr>
          </a:p>
        </p:txBody>
      </p:sp>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920189" y="3114142"/>
            <a:ext cx="5875856" cy="2765571"/>
          </a:xfrm>
          <a:prstGeom prst="rect">
            <a:avLst/>
          </a:prstGeom>
        </p:spPr>
      </p:pic>
      <p:pic>
        <p:nvPicPr>
          <p:cNvPr id="23" name="图片 22"/>
          <p:cNvPicPr>
            <a:picLocks noChangeAspect="1"/>
          </p:cNvPicPr>
          <p:nvPr/>
        </p:nvPicPr>
        <p:blipFill rotWithShape="1">
          <a:blip r:embed="rId2">
            <a:extLst>
              <a:ext uri="{28A0092B-C50C-407E-A947-70E740481C1C}">
                <a14:useLocalDpi xmlns:a14="http://schemas.microsoft.com/office/drawing/2010/main" val="0"/>
              </a:ext>
            </a:extLst>
          </a:blip>
          <a:srcRect l="13031" t="18571" r="15983" b="19004"/>
          <a:stretch>
            <a:fillRect/>
          </a:stretch>
        </p:blipFill>
        <p:spPr>
          <a:xfrm rot="1574502">
            <a:off x="-144198" y="-307932"/>
            <a:ext cx="1901892" cy="2153382"/>
          </a:xfrm>
          <a:prstGeom prst="rect">
            <a:avLst/>
          </a:prstGeom>
        </p:spPr>
      </p:pic>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74502">
            <a:off x="-172381" y="318793"/>
            <a:ext cx="2126985" cy="2938746"/>
          </a:xfrm>
          <a:prstGeom prst="rect">
            <a:avLst/>
          </a:prstGeom>
        </p:spPr>
      </p:pic>
      <p:pic>
        <p:nvPicPr>
          <p:cNvPr id="29" name="图片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04335">
            <a:off x="10277440" y="4310525"/>
            <a:ext cx="1976501" cy="3138378"/>
          </a:xfrm>
          <a:prstGeom prst="rect">
            <a:avLst/>
          </a:prstGeom>
        </p:spPr>
      </p:pic>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63360">
            <a:off x="9585804" y="2982770"/>
            <a:ext cx="2271176" cy="465210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7680" y="1076960"/>
            <a:ext cx="11099800" cy="5262979"/>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	He </a:t>
            </a:r>
            <a:r>
              <a:rPr lang="en-US" altLang="zh-CN" sz="2800" dirty="0">
                <a:solidFill>
                  <a:srgbClr val="FF0000"/>
                </a:solidFill>
                <a:latin typeface="Times New Roman" panose="02020603050405020304" pitchFamily="18" charset="0"/>
                <a:cs typeface="Times New Roman" panose="02020603050405020304" pitchFamily="18" charset="0"/>
              </a:rPr>
              <a:t>sized up</a:t>
            </a:r>
            <a:r>
              <a:rPr lang="en-US" altLang="zh-CN" sz="2800" dirty="0">
                <a:latin typeface="Times New Roman" panose="02020603050405020304" pitchFamily="18" charset="0"/>
                <a:cs typeface="Times New Roman" panose="02020603050405020304" pitchFamily="18" charset="0"/>
              </a:rPr>
              <a:t> the situation and called for his daughter, who spoke English. He </a:t>
            </a:r>
            <a:r>
              <a:rPr lang="en-US" altLang="zh-CN" sz="2800" dirty="0">
                <a:solidFill>
                  <a:srgbClr val="FF0000"/>
                </a:solidFill>
                <a:latin typeface="Times New Roman" panose="02020603050405020304" pitchFamily="18" charset="0"/>
                <a:cs typeface="Times New Roman" panose="02020603050405020304" pitchFamily="18" charset="0"/>
              </a:rPr>
              <a:t>conveyed through her</a:t>
            </a:r>
            <a:r>
              <a:rPr lang="en-US" altLang="zh-CN" sz="2800" dirty="0">
                <a:latin typeface="Times New Roman" panose="02020603050405020304" pitchFamily="18" charset="0"/>
                <a:cs typeface="Times New Roman" panose="02020603050405020304" pitchFamily="18" charset="0"/>
              </a:rPr>
              <a:t> that he had a jack but that it was too small for the Jeep, so we would need something to support it. Then he got a saw</a:t>
            </a:r>
            <a:r>
              <a:rPr lang="zh-CN" altLang="en-US" sz="2800" dirty="0">
                <a:latin typeface="Times New Roman" panose="02020603050405020304" pitchFamily="18" charset="0"/>
                <a:cs typeface="Times New Roman" panose="02020603050405020304" pitchFamily="18" charset="0"/>
              </a:rPr>
              <a:t>（锯子）</a:t>
            </a:r>
            <a:r>
              <a:rPr lang="en-US" altLang="zh-CN" sz="2800" dirty="0">
                <a:latin typeface="Times New Roman" panose="02020603050405020304" pitchFamily="18" charset="0"/>
                <a:cs typeface="Times New Roman" panose="02020603050405020304" pitchFamily="18" charset="0"/>
              </a:rPr>
              <a:t>from the truck and cut a section out of a big log on the side of the road. We rolled it over and put his jack on top, and we were in business. </a:t>
            </a:r>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I started taking the wheel off, and then, if you can believe it, </a:t>
            </a:r>
            <a:r>
              <a:rPr lang="en-US" altLang="zh-CN" sz="2800" b="1" u="sng" dirty="0">
                <a:solidFill>
                  <a:srgbClr val="FF0000"/>
                </a:solidFill>
                <a:latin typeface="Times New Roman" panose="02020603050405020304" pitchFamily="18" charset="0"/>
                <a:cs typeface="Times New Roman" panose="02020603050405020304" pitchFamily="18" charset="0"/>
              </a:rPr>
              <a:t>I broke his tire iron(</a:t>
            </a:r>
            <a:r>
              <a:rPr lang="zh-CN" altLang="en-US" sz="2800" b="1" u="sng" dirty="0">
                <a:solidFill>
                  <a:srgbClr val="FF0000"/>
                </a:solidFill>
                <a:latin typeface="Times New Roman" panose="02020603050405020304" pitchFamily="18" charset="0"/>
                <a:cs typeface="Times New Roman" panose="02020603050405020304" pitchFamily="18" charset="0"/>
              </a:rPr>
              <a:t>撬车胎棒</a:t>
            </a:r>
            <a:r>
              <a:rPr lang="en-US" altLang="zh-CN" sz="2800" b="1" u="sng" dirty="0">
                <a:solidFill>
                  <a:srgbClr val="FF0000"/>
                </a:solidFill>
                <a:latin typeface="Times New Roman" panose="02020603050405020304" pitchFamily="18" charset="0"/>
                <a:cs typeface="Times New Roman" panose="02020603050405020304" pitchFamily="18" charset="0"/>
              </a:rPr>
              <a:t>). No worries</a:t>
            </a:r>
            <a:r>
              <a:rPr lang="en-US" altLang="zh-CN" sz="2800" dirty="0">
                <a:latin typeface="Times New Roman" panose="02020603050405020304" pitchFamily="18" charset="0"/>
                <a:cs typeface="Times New Roman" panose="02020603050405020304" pitchFamily="18" charset="0"/>
              </a:rPr>
              <a:t>: He handed it to his wife, and she was gone in a flash down the road to buy a new tire iron. She was back in 15 minutes. We finished the job, and </a:t>
            </a:r>
            <a:r>
              <a:rPr lang="en-US" altLang="zh-CN" sz="2800" b="1" u="sng" dirty="0">
                <a:solidFill>
                  <a:srgbClr val="FF0000"/>
                </a:solidFill>
                <a:latin typeface="Times New Roman" panose="02020603050405020304" pitchFamily="18" charset="0"/>
                <a:cs typeface="Times New Roman" panose="02020603050405020304" pitchFamily="18" charset="0"/>
              </a:rPr>
              <a:t>I was a very happy man</a:t>
            </a:r>
            <a:r>
              <a:rPr lang="en-US" altLang="zh-CN"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p:txBody>
      </p:sp>
      <p:sp>
        <p:nvSpPr>
          <p:cNvPr id="3" name="对话气泡: 椭圆形 2"/>
          <p:cNvSpPr/>
          <p:nvPr/>
        </p:nvSpPr>
        <p:spPr>
          <a:xfrm>
            <a:off x="9219565" y="2437130"/>
            <a:ext cx="2514600" cy="1096317"/>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b="1" dirty="0">
                <a:solidFill>
                  <a:srgbClr val="FF0000"/>
                </a:solidFill>
                <a:latin typeface="Times New Roman" panose="02020603050405020304" pitchFamily="18" charset="0"/>
                <a:cs typeface="Times New Roman" panose="02020603050405020304" pitchFamily="18" charset="0"/>
              </a:rPr>
              <a:t>concerned</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4" name="对话气泡: 椭圆形 3"/>
          <p:cNvSpPr/>
          <p:nvPr/>
        </p:nvSpPr>
        <p:spPr>
          <a:xfrm>
            <a:off x="7244080" y="4032557"/>
            <a:ext cx="2514600" cy="1096317"/>
          </a:xfrm>
          <a:prstGeom prst="wedgeEllipseCallout">
            <a:avLst>
              <a:gd name="adj1" fmla="val -26489"/>
              <a:gd name="adj2" fmla="val 7084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b="1" dirty="0">
                <a:solidFill>
                  <a:srgbClr val="FF0000"/>
                </a:solidFill>
                <a:latin typeface="Times New Roman" panose="02020603050405020304" pitchFamily="18" charset="0"/>
                <a:cs typeface="Times New Roman" panose="02020603050405020304" pitchFamily="18" charset="0"/>
              </a:rPr>
              <a:t>happy</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279400" y="5460264"/>
            <a:ext cx="11633200" cy="954107"/>
          </a:xfrm>
          <a:prstGeom prst="rect">
            <a:avLst/>
          </a:prstGeom>
          <a:solidFill>
            <a:schemeClr val="bg1"/>
          </a:solidFill>
          <a:ln w="19050">
            <a:solidFill>
              <a:schemeClr val="tx1"/>
            </a:solidFill>
          </a:ln>
        </p:spPr>
        <p:txBody>
          <a:bodyPr wrap="squar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Plot 2:  </a:t>
            </a:r>
            <a:r>
              <a:rPr lang="en-US" altLang="zh-CN" sz="2800" b="1" dirty="0">
                <a:solidFill>
                  <a:srgbClr val="0070C0"/>
                </a:solidFill>
                <a:latin typeface="Times New Roman" panose="02020603050405020304" pitchFamily="18" charset="0"/>
                <a:cs typeface="Times New Roman" panose="02020603050405020304" pitchFamily="18" charset="0"/>
              </a:rPr>
              <a:t>The father helped me fix my car.</a:t>
            </a:r>
            <a:endParaRPr lang="en-US" altLang="zh-CN" sz="2800" b="1" dirty="0">
              <a:solidFill>
                <a:srgbClr val="0070C0"/>
              </a:solidFill>
              <a:latin typeface="Times New Roman" panose="02020603050405020304" pitchFamily="18" charset="0"/>
              <a:cs typeface="Times New Roman" panose="02020603050405020304" pitchFamily="18" charset="0"/>
            </a:endParaRPr>
          </a:p>
          <a:p>
            <a:endParaRPr lang="zh-CN" altLang="en-US" sz="2800" b="1" dirty="0">
              <a:solidFill>
                <a:srgbClr val="0070C0"/>
              </a:solidFill>
              <a:latin typeface="Times New Roman" panose="02020603050405020304" pitchFamily="18" charset="0"/>
              <a:cs typeface="Times New Roman" panose="02020603050405020304" pitchFamily="18" charset="0"/>
            </a:endParaRPr>
          </a:p>
        </p:txBody>
      </p:sp>
      <p:sp>
        <p:nvSpPr>
          <p:cNvPr id="7" name="对话气泡: 椭圆形 2"/>
          <p:cNvSpPr/>
          <p:nvPr/>
        </p:nvSpPr>
        <p:spPr>
          <a:xfrm>
            <a:off x="5134610" y="3160395"/>
            <a:ext cx="2514600" cy="1096317"/>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sz="2400" b="1" dirty="0">
                <a:solidFill>
                  <a:srgbClr val="FF0000"/>
                </a:solidFill>
                <a:latin typeface="Times New Roman" panose="02020603050405020304" pitchFamily="18" charset="0"/>
                <a:cs typeface="Times New Roman" panose="02020603050405020304" pitchFamily="18" charset="0"/>
              </a:rPr>
              <a:t>helpful,</a:t>
            </a:r>
            <a:endParaRPr lang="en-US" altLang="zh-CN" sz="2400" b="1" dirty="0">
              <a:solidFill>
                <a:srgbClr val="FF0000"/>
              </a:solidFill>
              <a:latin typeface="Times New Roman" panose="02020603050405020304" pitchFamily="18" charset="0"/>
              <a:cs typeface="Times New Roman" panose="02020603050405020304" pitchFamily="18" charset="0"/>
            </a:endParaRPr>
          </a:p>
          <a:p>
            <a:pPr algn="ctr"/>
            <a:r>
              <a:rPr lang="en-US" altLang="zh-CN" sz="2400" b="1" dirty="0">
                <a:solidFill>
                  <a:srgbClr val="FF0000"/>
                </a:solidFill>
                <a:latin typeface="Times New Roman" panose="02020603050405020304" pitchFamily="18" charset="0"/>
                <a:cs typeface="Times New Roman" panose="02020603050405020304" pitchFamily="18" charset="0"/>
              </a:rPr>
              <a:t>generous</a:t>
            </a:r>
            <a:endParaRPr lang="en-US" altLang="zh-CN" sz="24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animBg="1"/>
      <p:bldP spid="5" grpId="0" animBg="1"/>
      <p:bldP spid="7"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Freeform 133"/>
          <p:cNvSpPr/>
          <p:nvPr/>
        </p:nvSpPr>
        <p:spPr bwMode="auto">
          <a:xfrm>
            <a:off x="4682125" y="5206605"/>
            <a:ext cx="546505" cy="492375"/>
          </a:xfrm>
          <a:custGeom>
            <a:avLst/>
            <a:gdLst>
              <a:gd name="T0" fmla="*/ 442 w 525"/>
              <a:gd name="T1" fmla="*/ 185 h 473"/>
              <a:gd name="T2" fmla="*/ 442 w 525"/>
              <a:gd name="T3" fmla="*/ 40 h 473"/>
              <a:gd name="T4" fmla="*/ 343 w 525"/>
              <a:gd name="T5" fmla="*/ 40 h 473"/>
              <a:gd name="T6" fmla="*/ 343 w 525"/>
              <a:gd name="T7" fmla="*/ 83 h 473"/>
              <a:gd name="T8" fmla="*/ 262 w 525"/>
              <a:gd name="T9" fmla="*/ 0 h 473"/>
              <a:gd name="T10" fmla="*/ 0 w 525"/>
              <a:gd name="T11" fmla="*/ 267 h 473"/>
              <a:gd name="T12" fmla="*/ 59 w 525"/>
              <a:gd name="T13" fmla="*/ 267 h 473"/>
              <a:gd name="T14" fmla="*/ 59 w 525"/>
              <a:gd name="T15" fmla="*/ 473 h 473"/>
              <a:gd name="T16" fmla="*/ 165 w 525"/>
              <a:gd name="T17" fmla="*/ 473 h 473"/>
              <a:gd name="T18" fmla="*/ 165 w 525"/>
              <a:gd name="T19" fmla="*/ 326 h 473"/>
              <a:gd name="T20" fmla="*/ 359 w 525"/>
              <a:gd name="T21" fmla="*/ 326 h 473"/>
              <a:gd name="T22" fmla="*/ 359 w 525"/>
              <a:gd name="T23" fmla="*/ 473 h 473"/>
              <a:gd name="T24" fmla="*/ 466 w 525"/>
              <a:gd name="T25" fmla="*/ 473 h 473"/>
              <a:gd name="T26" fmla="*/ 466 w 525"/>
              <a:gd name="T27" fmla="*/ 267 h 473"/>
              <a:gd name="T28" fmla="*/ 525 w 525"/>
              <a:gd name="T29" fmla="*/ 267 h 473"/>
              <a:gd name="T30" fmla="*/ 442 w 525"/>
              <a:gd name="T31" fmla="*/ 18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5" h="473">
                <a:moveTo>
                  <a:pt x="442" y="185"/>
                </a:moveTo>
                <a:lnTo>
                  <a:pt x="442" y="40"/>
                </a:lnTo>
                <a:lnTo>
                  <a:pt x="343" y="40"/>
                </a:lnTo>
                <a:lnTo>
                  <a:pt x="343" y="83"/>
                </a:lnTo>
                <a:lnTo>
                  <a:pt x="262" y="0"/>
                </a:lnTo>
                <a:lnTo>
                  <a:pt x="0" y="267"/>
                </a:lnTo>
                <a:lnTo>
                  <a:pt x="59" y="267"/>
                </a:lnTo>
                <a:lnTo>
                  <a:pt x="59" y="473"/>
                </a:lnTo>
                <a:lnTo>
                  <a:pt x="165" y="473"/>
                </a:lnTo>
                <a:lnTo>
                  <a:pt x="165" y="326"/>
                </a:lnTo>
                <a:lnTo>
                  <a:pt x="359" y="326"/>
                </a:lnTo>
                <a:lnTo>
                  <a:pt x="359" y="473"/>
                </a:lnTo>
                <a:lnTo>
                  <a:pt x="466" y="473"/>
                </a:lnTo>
                <a:lnTo>
                  <a:pt x="466" y="267"/>
                </a:lnTo>
                <a:lnTo>
                  <a:pt x="525" y="267"/>
                </a:lnTo>
                <a:lnTo>
                  <a:pt x="442" y="185"/>
                </a:lnTo>
                <a:close/>
              </a:path>
            </a:pathLst>
          </a:custGeom>
          <a:solidFill>
            <a:schemeClr val="bg1"/>
          </a:solidFill>
          <a:ln>
            <a:noFill/>
          </a:ln>
        </p:spPr>
        <p:txBody>
          <a:bodyPr vert="horz" wrap="square" lIns="91416" tIns="45708" rIns="91416" bIns="45708" numCol="1" anchor="t" anchorCtr="0" compatLnSpc="1"/>
          <a:lstStyle/>
          <a:p>
            <a:endParaRPr lang="zh-CN" altLang="en-US"/>
          </a:p>
        </p:txBody>
      </p:sp>
      <p:sp>
        <p:nvSpPr>
          <p:cNvPr id="7" name="文本框 6"/>
          <p:cNvSpPr txBox="1"/>
          <p:nvPr/>
        </p:nvSpPr>
        <p:spPr>
          <a:xfrm>
            <a:off x="42804" y="825580"/>
            <a:ext cx="11905323" cy="6369685"/>
          </a:xfrm>
          <a:prstGeom prst="rect">
            <a:avLst/>
          </a:prstGeom>
          <a:noFill/>
        </p:spPr>
        <p:txBody>
          <a:bodyPr wrap="square">
            <a:spAutoFit/>
          </a:bodyPr>
          <a:lstStyle/>
          <a:p>
            <a:r>
              <a:rPr lang="en-US" altLang="zh-CN" sz="2400" dirty="0">
                <a:solidFill>
                  <a:srgbClr val="C00000"/>
                </a:solidFill>
              </a:rPr>
              <a:t>When I was about to say goodbye, the girl asked if I’d had lunch. </a:t>
            </a:r>
            <a:r>
              <a:rPr lang="en-US" altLang="zh-CN" sz="2400" dirty="0"/>
              <a:t>I told her I hadn’t had lunch because I’d been waiting here for help for nearly three hours. The girl said they didn’t have lunch either. She suggested to her parents that we have lunch together. Their truck happened to have some food and some things for the picnic. So we ate together in a vacant lot by the side of the road. During that time, I told about what had happened to me and how I felt. They shared interesting stories about their lives in Mexico and on fruit farms. After lunch, the girl’s mother put a paper bag of fruit in my jeep. I showed my gratitude again and we said goodbye to each other.</a:t>
            </a:r>
            <a:endParaRPr lang="en-US" altLang="zh-CN" sz="2400" dirty="0"/>
          </a:p>
          <a:p>
            <a:r>
              <a:rPr lang="en-US" altLang="zh-CN" sz="2400" dirty="0"/>
              <a:t>    </a:t>
            </a:r>
            <a:r>
              <a:rPr lang="en-US" altLang="zh-CN" sz="2400" dirty="0">
                <a:solidFill>
                  <a:srgbClr val="C00000"/>
                </a:solidFill>
              </a:rPr>
              <a:t>After they left, I got into my jeep and opened the paper bag. </a:t>
            </a:r>
            <a:r>
              <a:rPr lang="en-US" altLang="zh-CN" sz="2400" dirty="0"/>
              <a:t>There are some delicate fruits in the paper bag. I was surprised to find the money I had quietly left them. At the same time, there was a note written by a girl, which read “We are very happy to be able to help you. We have encountered many difficulties and been disappointed. But we met a lot of helpful people, which made us feel very warm. To help others with one’s own ability is also a kind of lifting a finger. The beauty of life comes from these lifting a finger. I hope you have a good life and a happy mood.” This made me very moved, and I would try my best to help more people in the future to make our world more beautiful and warmer.</a:t>
            </a:r>
            <a:endParaRPr lang="en-US" altLang="zh-CN" sz="2400" dirty="0"/>
          </a:p>
        </p:txBody>
      </p:sp>
      <p:sp>
        <p:nvSpPr>
          <p:cNvPr id="8" name="矩形 7"/>
          <p:cNvSpPr/>
          <p:nvPr/>
        </p:nvSpPr>
        <p:spPr>
          <a:xfrm>
            <a:off x="2927648" y="194415"/>
            <a:ext cx="8736971" cy="582295"/>
          </a:xfrm>
          <a:prstGeom prst="rect">
            <a:avLst/>
          </a:prstGeom>
        </p:spPr>
        <p:txBody>
          <a:bodyPr wrap="square" lIns="91406" tIns="45704" rIns="91406" bIns="45704">
            <a:spAutoFit/>
          </a:body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defRPr/>
            </a:pPr>
            <a:r>
              <a:rPr lang="en-US" altLang="zh-CN" sz="3200" b="1" dirty="0">
                <a:solidFill>
                  <a:srgbClr val="00B0F0"/>
                </a:solidFill>
                <a:latin typeface="微软雅黑" panose="020B0503020204020204" pitchFamily="34" charset="-122"/>
                <a:ea typeface="微软雅黑" panose="020B0503020204020204" pitchFamily="34" charset="-122"/>
                <a:cs typeface="Arial" panose="020B0604020202020204" pitchFamily="34" charset="0"/>
              </a:rPr>
              <a:t>p</a:t>
            </a:r>
            <a:r>
              <a:rPr kumimoji="0" lang="en-US" altLang="zh-CN" sz="3200" b="1" i="0" u="none" strike="noStrike" kern="1200" cap="none" spc="0" normalizeH="0" baseline="0" noProof="0" dirty="0" err="1">
                <a:ln>
                  <a:noFill/>
                </a:ln>
                <a:solidFill>
                  <a:srgbClr val="00B0F0"/>
                </a:solidFill>
                <a:effectLst/>
                <a:uLnTx/>
                <a:uFillTx/>
                <a:latin typeface="微软雅黑" panose="020B0503020204020204" pitchFamily="34" charset="-122"/>
                <a:ea typeface="微软雅黑" panose="020B0503020204020204" pitchFamily="34" charset="-122"/>
                <a:cs typeface="Arial" panose="020B0604020202020204" pitchFamily="34" charset="0"/>
              </a:rPr>
              <a:t>ossible</a:t>
            </a:r>
            <a:r>
              <a:rPr kumimoji="0" lang="en-US" altLang="zh-CN" sz="3200" b="1" i="0" u="none" strike="noStrike" kern="1200" cap="none" spc="0" normalizeH="0" noProof="0" dirty="0">
                <a:ln>
                  <a:noFill/>
                </a:ln>
                <a:solidFill>
                  <a:srgbClr val="00B0F0"/>
                </a:solidFill>
                <a:effectLst/>
                <a:uLnTx/>
                <a:uFillTx/>
                <a:latin typeface="微软雅黑" panose="020B0503020204020204" pitchFamily="34" charset="-122"/>
                <a:ea typeface="微软雅黑" panose="020B0503020204020204" pitchFamily="34" charset="-122"/>
                <a:cs typeface="Arial" panose="020B0604020202020204" pitchFamily="34" charset="0"/>
              </a:rPr>
              <a:t> version 2</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
          <p:cNvSpPr txBox="1"/>
          <p:nvPr/>
        </p:nvSpPr>
        <p:spPr>
          <a:xfrm>
            <a:off x="9648395" y="6337457"/>
            <a:ext cx="6131696" cy="460375"/>
          </a:xfrm>
          <a:prstGeom prst="rect">
            <a:avLst/>
          </a:prstGeom>
          <a:noFill/>
        </p:spPr>
        <p:txBody>
          <a:bodyPr wrap="square">
            <a:spAutoFit/>
          </a:bodyPr>
          <a:lstStyle/>
          <a:p>
            <a:r>
              <a:rPr lang="en-US" altLang="zh-CN" sz="2400" dirty="0"/>
              <a:t>Word: 246</a:t>
            </a:r>
            <a:endParaRPr lang="zh-CN" altLang="en-US" sz="2400" dirty="0"/>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1000" fill="hold"/>
                                        <p:tgtEl>
                                          <p:spTgt spid="92"/>
                                        </p:tgtEl>
                                        <p:attrNameLst>
                                          <p:attrName>ppt_y</p:attrName>
                                        </p:attrNameLst>
                                      </p:cBhvr>
                                      <p:tavLst>
                                        <p:tav tm="0">
                                          <p:val>
                                            <p:strVal val="#ppt_y+.1"/>
                                          </p:val>
                                        </p:tav>
                                        <p:tav tm="100000">
                                          <p:val>
                                            <p:strVal val="#ppt_y"/>
                                          </p:val>
                                        </p:tav>
                                      </p:tavLst>
                                    </p:anim>
                                  </p:childTnLst>
                                </p:cTn>
                              </p:par>
                              <p:par>
                                <p:cTn id="10" presetID="2" presetClass="entr" presetSubtype="2"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ldLvl="0" animBg="1"/>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Freeform 133"/>
          <p:cNvSpPr/>
          <p:nvPr/>
        </p:nvSpPr>
        <p:spPr bwMode="auto">
          <a:xfrm>
            <a:off x="4682125" y="5206605"/>
            <a:ext cx="546505" cy="492375"/>
          </a:xfrm>
          <a:custGeom>
            <a:avLst/>
            <a:gdLst>
              <a:gd name="T0" fmla="*/ 442 w 525"/>
              <a:gd name="T1" fmla="*/ 185 h 473"/>
              <a:gd name="T2" fmla="*/ 442 w 525"/>
              <a:gd name="T3" fmla="*/ 40 h 473"/>
              <a:gd name="T4" fmla="*/ 343 w 525"/>
              <a:gd name="T5" fmla="*/ 40 h 473"/>
              <a:gd name="T6" fmla="*/ 343 w 525"/>
              <a:gd name="T7" fmla="*/ 83 h 473"/>
              <a:gd name="T8" fmla="*/ 262 w 525"/>
              <a:gd name="T9" fmla="*/ 0 h 473"/>
              <a:gd name="T10" fmla="*/ 0 w 525"/>
              <a:gd name="T11" fmla="*/ 267 h 473"/>
              <a:gd name="T12" fmla="*/ 59 w 525"/>
              <a:gd name="T13" fmla="*/ 267 h 473"/>
              <a:gd name="T14" fmla="*/ 59 w 525"/>
              <a:gd name="T15" fmla="*/ 473 h 473"/>
              <a:gd name="T16" fmla="*/ 165 w 525"/>
              <a:gd name="T17" fmla="*/ 473 h 473"/>
              <a:gd name="T18" fmla="*/ 165 w 525"/>
              <a:gd name="T19" fmla="*/ 326 h 473"/>
              <a:gd name="T20" fmla="*/ 359 w 525"/>
              <a:gd name="T21" fmla="*/ 326 h 473"/>
              <a:gd name="T22" fmla="*/ 359 w 525"/>
              <a:gd name="T23" fmla="*/ 473 h 473"/>
              <a:gd name="T24" fmla="*/ 466 w 525"/>
              <a:gd name="T25" fmla="*/ 473 h 473"/>
              <a:gd name="T26" fmla="*/ 466 w 525"/>
              <a:gd name="T27" fmla="*/ 267 h 473"/>
              <a:gd name="T28" fmla="*/ 525 w 525"/>
              <a:gd name="T29" fmla="*/ 267 h 473"/>
              <a:gd name="T30" fmla="*/ 442 w 525"/>
              <a:gd name="T31" fmla="*/ 18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5" h="473">
                <a:moveTo>
                  <a:pt x="442" y="185"/>
                </a:moveTo>
                <a:lnTo>
                  <a:pt x="442" y="40"/>
                </a:lnTo>
                <a:lnTo>
                  <a:pt x="343" y="40"/>
                </a:lnTo>
                <a:lnTo>
                  <a:pt x="343" y="83"/>
                </a:lnTo>
                <a:lnTo>
                  <a:pt x="262" y="0"/>
                </a:lnTo>
                <a:lnTo>
                  <a:pt x="0" y="267"/>
                </a:lnTo>
                <a:lnTo>
                  <a:pt x="59" y="267"/>
                </a:lnTo>
                <a:lnTo>
                  <a:pt x="59" y="473"/>
                </a:lnTo>
                <a:lnTo>
                  <a:pt x="165" y="473"/>
                </a:lnTo>
                <a:lnTo>
                  <a:pt x="165" y="326"/>
                </a:lnTo>
                <a:lnTo>
                  <a:pt x="359" y="326"/>
                </a:lnTo>
                <a:lnTo>
                  <a:pt x="359" y="473"/>
                </a:lnTo>
                <a:lnTo>
                  <a:pt x="466" y="473"/>
                </a:lnTo>
                <a:lnTo>
                  <a:pt x="466" y="267"/>
                </a:lnTo>
                <a:lnTo>
                  <a:pt x="525" y="267"/>
                </a:lnTo>
                <a:lnTo>
                  <a:pt x="442" y="185"/>
                </a:lnTo>
                <a:close/>
              </a:path>
            </a:pathLst>
          </a:custGeom>
          <a:solidFill>
            <a:schemeClr val="bg1"/>
          </a:solidFill>
          <a:ln>
            <a:noFill/>
          </a:ln>
        </p:spPr>
        <p:txBody>
          <a:bodyPr vert="horz" wrap="square" lIns="91416" tIns="45708" rIns="91416" bIns="45708" numCol="1" anchor="t" anchorCtr="0" compatLnSpc="1"/>
          <a:lstStyle/>
          <a:p>
            <a:endParaRPr lang="zh-CN" altLang="en-US"/>
          </a:p>
        </p:txBody>
      </p:sp>
      <p:sp>
        <p:nvSpPr>
          <p:cNvPr id="7" name="文本框 6"/>
          <p:cNvSpPr txBox="1"/>
          <p:nvPr/>
        </p:nvSpPr>
        <p:spPr>
          <a:xfrm>
            <a:off x="335360" y="1508787"/>
            <a:ext cx="11041227" cy="5631180"/>
          </a:xfrm>
          <a:prstGeom prst="rect">
            <a:avLst/>
          </a:prstGeom>
          <a:noFill/>
        </p:spPr>
        <p:txBody>
          <a:bodyPr wrap="square">
            <a:spAutoFit/>
          </a:bodyPr>
          <a:lstStyle/>
          <a:p>
            <a:r>
              <a:rPr lang="en-US" altLang="zh-CN" sz="2400" dirty="0"/>
              <a:t>     After I said my goodbyes and started walking back to the Jeep, the girl called out and asked if I’d had lunch. When I told her no, she ran up and handed me a tamale.</a:t>
            </a:r>
            <a:endParaRPr lang="en-US" altLang="zh-CN" sz="2400" dirty="0"/>
          </a:p>
          <a:p>
            <a:r>
              <a:rPr lang="en-US" altLang="zh-CN" sz="2400" dirty="0"/>
              <a:t>This family, undoubtedly poorer than just about everyone else on that stretch of highway, working on a seasonal basis where time is money, took a couple of hours out of their day to help a strange guy on the side of the road while people in tow trucks were just passing him by.</a:t>
            </a:r>
            <a:endParaRPr lang="en-US" altLang="zh-CN" sz="2400" dirty="0"/>
          </a:p>
          <a:p>
            <a:r>
              <a:rPr lang="en-US" altLang="zh-CN" sz="2400" dirty="0"/>
              <a:t>      But we weren’t done yet. I thanked them again and walked back to my car and opened the foil on the tamale (I was starving by this point), and what did I find inside? My $20 bill! I whirled around and ran to the van and the guy rolled down his window. He saw the $20 in my hand and just started shaking his head no. All I could think to say was, “Por favor, por favor, por favor,” with my hands out. The guy just smiled and, with what looked like great concentration, said in English: “Today you, tomorrow me.”</a:t>
            </a:r>
            <a:endParaRPr lang="en-US" altLang="zh-CN" sz="2400" dirty="0"/>
          </a:p>
          <a:p>
            <a:r>
              <a:rPr lang="en-US" altLang="zh-CN" sz="2400" dirty="0"/>
              <a:t>     </a:t>
            </a:r>
            <a:endParaRPr lang="en-US" altLang="zh-CN" sz="2400" dirty="0"/>
          </a:p>
        </p:txBody>
      </p:sp>
      <p:sp>
        <p:nvSpPr>
          <p:cNvPr id="8" name="矩形 7"/>
          <p:cNvSpPr/>
          <p:nvPr/>
        </p:nvSpPr>
        <p:spPr>
          <a:xfrm>
            <a:off x="2927648" y="194415"/>
            <a:ext cx="8736971" cy="582295"/>
          </a:xfrm>
          <a:prstGeom prst="rect">
            <a:avLst/>
          </a:prstGeom>
        </p:spPr>
        <p:txBody>
          <a:bodyPr wrap="square" lIns="91406" tIns="45704" rIns="91406" bIns="45704">
            <a:spAutoFit/>
          </a:body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Arial" panose="020B0604020202020204" pitchFamily="34" charset="0"/>
              </a:rPr>
              <a:t>附：原文后续</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1000" fill="hold"/>
                                        <p:tgtEl>
                                          <p:spTgt spid="92"/>
                                        </p:tgtEl>
                                        <p:attrNameLst>
                                          <p:attrName>ppt_y</p:attrName>
                                        </p:attrNameLst>
                                      </p:cBhvr>
                                      <p:tavLst>
                                        <p:tav tm="0">
                                          <p:val>
                                            <p:strVal val="#ppt_y+.1"/>
                                          </p:val>
                                        </p:tav>
                                        <p:tav tm="100000">
                                          <p:val>
                                            <p:strVal val="#ppt_y"/>
                                          </p:val>
                                        </p:tav>
                                      </p:tavLst>
                                    </p:anim>
                                  </p:childTnLst>
                                </p:cTn>
                              </p:par>
                              <p:par>
                                <p:cTn id="10" presetID="2" presetClass="entr" presetSubtype="2"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ldLvl="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Freeform 133"/>
          <p:cNvSpPr/>
          <p:nvPr/>
        </p:nvSpPr>
        <p:spPr bwMode="auto">
          <a:xfrm>
            <a:off x="4682125" y="5206605"/>
            <a:ext cx="546505" cy="492375"/>
          </a:xfrm>
          <a:custGeom>
            <a:avLst/>
            <a:gdLst>
              <a:gd name="T0" fmla="*/ 442 w 525"/>
              <a:gd name="T1" fmla="*/ 185 h 473"/>
              <a:gd name="T2" fmla="*/ 442 w 525"/>
              <a:gd name="T3" fmla="*/ 40 h 473"/>
              <a:gd name="T4" fmla="*/ 343 w 525"/>
              <a:gd name="T5" fmla="*/ 40 h 473"/>
              <a:gd name="T6" fmla="*/ 343 w 525"/>
              <a:gd name="T7" fmla="*/ 83 h 473"/>
              <a:gd name="T8" fmla="*/ 262 w 525"/>
              <a:gd name="T9" fmla="*/ 0 h 473"/>
              <a:gd name="T10" fmla="*/ 0 w 525"/>
              <a:gd name="T11" fmla="*/ 267 h 473"/>
              <a:gd name="T12" fmla="*/ 59 w 525"/>
              <a:gd name="T13" fmla="*/ 267 h 473"/>
              <a:gd name="T14" fmla="*/ 59 w 525"/>
              <a:gd name="T15" fmla="*/ 473 h 473"/>
              <a:gd name="T16" fmla="*/ 165 w 525"/>
              <a:gd name="T17" fmla="*/ 473 h 473"/>
              <a:gd name="T18" fmla="*/ 165 w 525"/>
              <a:gd name="T19" fmla="*/ 326 h 473"/>
              <a:gd name="T20" fmla="*/ 359 w 525"/>
              <a:gd name="T21" fmla="*/ 326 h 473"/>
              <a:gd name="T22" fmla="*/ 359 w 525"/>
              <a:gd name="T23" fmla="*/ 473 h 473"/>
              <a:gd name="T24" fmla="*/ 466 w 525"/>
              <a:gd name="T25" fmla="*/ 473 h 473"/>
              <a:gd name="T26" fmla="*/ 466 w 525"/>
              <a:gd name="T27" fmla="*/ 267 h 473"/>
              <a:gd name="T28" fmla="*/ 525 w 525"/>
              <a:gd name="T29" fmla="*/ 267 h 473"/>
              <a:gd name="T30" fmla="*/ 442 w 525"/>
              <a:gd name="T31" fmla="*/ 18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5" h="473">
                <a:moveTo>
                  <a:pt x="442" y="185"/>
                </a:moveTo>
                <a:lnTo>
                  <a:pt x="442" y="40"/>
                </a:lnTo>
                <a:lnTo>
                  <a:pt x="343" y="40"/>
                </a:lnTo>
                <a:lnTo>
                  <a:pt x="343" y="83"/>
                </a:lnTo>
                <a:lnTo>
                  <a:pt x="262" y="0"/>
                </a:lnTo>
                <a:lnTo>
                  <a:pt x="0" y="267"/>
                </a:lnTo>
                <a:lnTo>
                  <a:pt x="59" y="267"/>
                </a:lnTo>
                <a:lnTo>
                  <a:pt x="59" y="473"/>
                </a:lnTo>
                <a:lnTo>
                  <a:pt x="165" y="473"/>
                </a:lnTo>
                <a:lnTo>
                  <a:pt x="165" y="326"/>
                </a:lnTo>
                <a:lnTo>
                  <a:pt x="359" y="326"/>
                </a:lnTo>
                <a:lnTo>
                  <a:pt x="359" y="473"/>
                </a:lnTo>
                <a:lnTo>
                  <a:pt x="466" y="473"/>
                </a:lnTo>
                <a:lnTo>
                  <a:pt x="466" y="267"/>
                </a:lnTo>
                <a:lnTo>
                  <a:pt x="525" y="267"/>
                </a:lnTo>
                <a:lnTo>
                  <a:pt x="442" y="185"/>
                </a:lnTo>
                <a:close/>
              </a:path>
            </a:pathLst>
          </a:custGeom>
          <a:solidFill>
            <a:schemeClr val="bg1"/>
          </a:solidFill>
          <a:ln>
            <a:noFill/>
          </a:ln>
        </p:spPr>
        <p:txBody>
          <a:bodyPr vert="horz" wrap="square" lIns="91416" tIns="45708" rIns="91416" bIns="45708" numCol="1" anchor="t" anchorCtr="0" compatLnSpc="1"/>
          <a:lstStyle/>
          <a:p>
            <a:endParaRPr lang="zh-CN" altLang="en-US"/>
          </a:p>
        </p:txBody>
      </p:sp>
      <p:sp>
        <p:nvSpPr>
          <p:cNvPr id="7" name="文本框 6"/>
          <p:cNvSpPr txBox="1"/>
          <p:nvPr/>
        </p:nvSpPr>
        <p:spPr>
          <a:xfrm>
            <a:off x="431371" y="1316765"/>
            <a:ext cx="11041227" cy="6000750"/>
          </a:xfrm>
          <a:prstGeom prst="rect">
            <a:avLst/>
          </a:prstGeom>
          <a:noFill/>
        </p:spPr>
        <p:txBody>
          <a:bodyPr wrap="square">
            <a:spAutoFit/>
          </a:bodyPr>
          <a:lstStyle/>
          <a:p>
            <a:endParaRPr lang="en-US" altLang="zh-CN" sz="2400" dirty="0"/>
          </a:p>
          <a:p>
            <a:r>
              <a:rPr lang="en-US" altLang="zh-CN" sz="2400" dirty="0"/>
              <a:t>   Then he rolled up his window and drove away, with his daughter waving to me from the back. I sat in my car eating the best tamale I’ve ever had, and I just started to cry. It had been a rough year; nothing seemed to break my way. This was so out of left field I just couldn’t handle it.</a:t>
            </a:r>
            <a:endParaRPr lang="en-US" altLang="zh-CN" sz="2400" dirty="0"/>
          </a:p>
          <a:p>
            <a:endParaRPr lang="en-US" altLang="zh-CN" sz="2400" dirty="0"/>
          </a:p>
          <a:p>
            <a:r>
              <a:rPr lang="en-US" altLang="zh-CN" sz="2400" dirty="0"/>
              <a:t>  In the several months since then I’ve changed a couple of tires, given a few rides to gas stations and once drove 50 miles out of my way to get a girl to an airport. I won’t accept money. But every time I’m able to help, I feel as if I’m putting something in the bank.</a:t>
            </a:r>
            <a:endParaRPr lang="en-US" altLang="zh-CN" sz="2400" dirty="0"/>
          </a:p>
          <a:p>
            <a:endParaRPr lang="en-US" altLang="zh-CN" sz="2400" dirty="0"/>
          </a:p>
          <a:p>
            <a:r>
              <a:rPr lang="en-US" altLang="zh-CN" sz="2400" dirty="0"/>
              <a:t>                                                                                     From   </a:t>
            </a:r>
            <a:r>
              <a:rPr lang="en-US" altLang="zh-CN" sz="2400" i="1" dirty="0"/>
              <a:t>the tire iron and the tamale</a:t>
            </a:r>
            <a:endParaRPr lang="en-US" altLang="zh-CN" sz="2400" i="1" dirty="0"/>
          </a:p>
          <a:p>
            <a:r>
              <a:rPr lang="en-US" altLang="zh-CN" sz="2400" dirty="0"/>
              <a:t>                                                                                                  the New York Times magazine</a:t>
            </a:r>
            <a:endParaRPr lang="en-US" altLang="zh-CN" sz="2400" dirty="0"/>
          </a:p>
          <a:p>
            <a:endParaRPr lang="zh-CN" altLang="en-US" sz="2400" dirty="0"/>
          </a:p>
        </p:txBody>
      </p:sp>
      <p:sp>
        <p:nvSpPr>
          <p:cNvPr id="8" name="矩形 7"/>
          <p:cNvSpPr/>
          <p:nvPr/>
        </p:nvSpPr>
        <p:spPr>
          <a:xfrm>
            <a:off x="3119669" y="147951"/>
            <a:ext cx="8736971" cy="582295"/>
          </a:xfrm>
          <a:prstGeom prst="rect">
            <a:avLst/>
          </a:prstGeom>
        </p:spPr>
        <p:txBody>
          <a:bodyPr wrap="square" lIns="91406" tIns="45704" rIns="91406" bIns="45704">
            <a:spAutoFit/>
          </a:body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Arial" panose="020B0604020202020204" pitchFamily="34" charset="0"/>
              </a:rPr>
              <a:t>附：原文后续</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1000" fill="hold"/>
                                        <p:tgtEl>
                                          <p:spTgt spid="92"/>
                                        </p:tgtEl>
                                        <p:attrNameLst>
                                          <p:attrName>ppt_y</p:attrName>
                                        </p:attrNameLst>
                                      </p:cBhvr>
                                      <p:tavLst>
                                        <p:tav tm="0">
                                          <p:val>
                                            <p:strVal val="#ppt_y+.1"/>
                                          </p:val>
                                        </p:tav>
                                        <p:tav tm="100000">
                                          <p:val>
                                            <p:strVal val="#ppt_y"/>
                                          </p:val>
                                        </p:tav>
                                      </p:tavLst>
                                    </p:anim>
                                  </p:childTnLst>
                                </p:cTn>
                              </p:par>
                              <p:par>
                                <p:cTn id="10" presetID="2" presetClass="entr" presetSubtype="2"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ldLvl="0" animBg="1"/>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8260"/>
            <a:ext cx="12101195" cy="6762115"/>
          </a:xfrm>
          <a:prstGeom prst="rect">
            <a:avLst/>
          </a:prstGeom>
        </p:spPr>
        <p:txBody>
          <a:bodyPr wrap="square">
            <a:spAutoFit/>
          </a:bodyPr>
          <a:lstStyle/>
          <a:p>
            <a:pPr indent="304800" algn="just" fontAlgn="auto">
              <a:lnSpc>
                <a:spcPts val="3060"/>
              </a:lnSpc>
              <a:spcAft>
                <a:spcPts val="0"/>
              </a:spcAft>
            </a:pPr>
            <a:r>
              <a:rPr sz="2400" kern="100" dirty="0">
                <a:latin typeface="Times New Roman" panose="02020603050405020304" pitchFamily="18" charset="0"/>
                <a:ea typeface="宋体" panose="02010600030101010101" pitchFamily="2" charset="-122"/>
                <a:cs typeface="Times New Roman" panose="02020603050405020304" pitchFamily="18" charset="0"/>
              </a:rPr>
              <a:t>During this past year, I've had three instances of car trouble. Each time these things happened, I was sick of the way most people hadn't bothered to help. One of those times, I was on the side of the road for close to three hours with my big Jeep. I put signs in the windows, big signs that said NEED A JACK（千斤顶）, and offered money. Nothing. Right as I was about to give up, a Mexican family in a small truck pulled over, and the father bounded out. </a:t>
            </a:r>
            <a:endParaRPr sz="2400" kern="100" dirty="0">
              <a:latin typeface="Times New Roman" panose="02020603050405020304" pitchFamily="18" charset="0"/>
              <a:ea typeface="宋体" panose="02010600030101010101" pitchFamily="2" charset="-122"/>
              <a:cs typeface="Times New Roman" panose="02020603050405020304" pitchFamily="18" charset="0"/>
            </a:endParaRPr>
          </a:p>
          <a:p>
            <a:pPr indent="304800" algn="just" fontAlgn="auto">
              <a:lnSpc>
                <a:spcPts val="3060"/>
              </a:lnSpc>
              <a:spcAft>
                <a:spcPts val="0"/>
              </a:spcAft>
            </a:pPr>
            <a:r>
              <a:rPr sz="2400" kern="100" dirty="0">
                <a:latin typeface="Times New Roman" panose="02020603050405020304" pitchFamily="18" charset="0"/>
                <a:ea typeface="宋体" panose="02010600030101010101" pitchFamily="2" charset="-122"/>
                <a:cs typeface="Times New Roman" panose="02020603050405020304" pitchFamily="18" charset="0"/>
              </a:rPr>
              <a:t>He sized up the situation and called for his daughter, who spoke English. He conveyed through her that he had a jack but that it was too small for the Jeep, so we would need something to support it. Then he got a saw（锯子）from the truck and cut a section out of a big log on the side of the road. We rolled it over and put his jack on top, and we were in business. </a:t>
            </a:r>
            <a:endParaRPr sz="2400" kern="100" dirty="0">
              <a:latin typeface="Times New Roman" panose="02020603050405020304" pitchFamily="18" charset="0"/>
              <a:ea typeface="宋体" panose="02010600030101010101" pitchFamily="2" charset="-122"/>
              <a:cs typeface="Times New Roman" panose="02020603050405020304" pitchFamily="18" charset="0"/>
            </a:endParaRPr>
          </a:p>
          <a:p>
            <a:pPr indent="304800" algn="just" fontAlgn="auto">
              <a:lnSpc>
                <a:spcPts val="3060"/>
              </a:lnSpc>
              <a:spcAft>
                <a:spcPts val="0"/>
              </a:spcAft>
            </a:pPr>
            <a:r>
              <a:rPr sz="2400" kern="100" dirty="0">
                <a:latin typeface="Times New Roman" panose="02020603050405020304" pitchFamily="18" charset="0"/>
                <a:ea typeface="宋体" panose="02010600030101010101" pitchFamily="2" charset="-122"/>
                <a:cs typeface="Times New Roman" panose="02020603050405020304" pitchFamily="18" charset="0"/>
              </a:rPr>
              <a:t>I started taking the wheel off, and then, if you can believe it, I broke his tire iron. No worries: He handed it to his wife, and she was gone in a flash down the road to buy a new tire iron. She was back in 15 minutes. We finished the job, and I was a very happy man. </a:t>
            </a:r>
            <a:endParaRPr sz="2400" kern="100" dirty="0">
              <a:latin typeface="Times New Roman" panose="02020603050405020304" pitchFamily="18" charset="0"/>
              <a:ea typeface="宋体" panose="02010600030101010101" pitchFamily="2" charset="-122"/>
              <a:cs typeface="Times New Roman" panose="02020603050405020304" pitchFamily="18" charset="0"/>
            </a:endParaRPr>
          </a:p>
          <a:p>
            <a:pPr indent="304800" algn="just" fontAlgn="auto">
              <a:lnSpc>
                <a:spcPts val="3060"/>
              </a:lnSpc>
              <a:spcAft>
                <a:spcPts val="0"/>
              </a:spcAft>
            </a:pPr>
            <a:r>
              <a:rPr sz="2400" kern="100" dirty="0">
                <a:latin typeface="Times New Roman" panose="02020603050405020304" pitchFamily="18" charset="0"/>
                <a:ea typeface="宋体" panose="02010600030101010101" pitchFamily="2" charset="-122"/>
                <a:cs typeface="Times New Roman" panose="02020603050405020304" pitchFamily="18" charset="0"/>
              </a:rPr>
              <a:t>The two of us were dirty and sweaty. His wife prepared a pot of water for us to wash our hands. I tried to put a $20 bill in the man's hand, but he wouldn't take it, so instead I went up to the truck and gave it to his wife as quietly as I could. I asked the little girl where they lived. Mexico, she said. They were in Oregon so Mommy and Daddy could work on a fruit farm for the next few weeks. Then they would go home. </a:t>
            </a:r>
            <a:endParaRPr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8260"/>
            <a:ext cx="12101195" cy="6762115"/>
          </a:xfrm>
          <a:prstGeom prst="rect">
            <a:avLst/>
          </a:prstGeom>
        </p:spPr>
        <p:txBody>
          <a:bodyPr wrap="square">
            <a:spAutoFit/>
          </a:bodyPr>
          <a:lstStyle/>
          <a:p>
            <a:pPr indent="304800" algn="just" fontAlgn="auto">
              <a:lnSpc>
                <a:spcPts val="3060"/>
              </a:lnSpc>
              <a:spcAft>
                <a:spcPts val="0"/>
              </a:spcAft>
            </a:pPr>
            <a:r>
              <a:rPr sz="2400" kern="100" dirty="0">
                <a:latin typeface="Times New Roman" panose="02020603050405020304" pitchFamily="18" charset="0"/>
                <a:ea typeface="宋体" panose="02010600030101010101" pitchFamily="2" charset="-122"/>
                <a:cs typeface="Times New Roman" panose="02020603050405020304" pitchFamily="18" charset="0"/>
              </a:rPr>
              <a:t>During this past year, I've had three instances of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car trouble</a:t>
            </a:r>
            <a:r>
              <a:rPr sz="2400" kern="100" dirty="0">
                <a:latin typeface="Times New Roman" panose="02020603050405020304" pitchFamily="18" charset="0"/>
                <a:ea typeface="宋体" panose="02010600030101010101" pitchFamily="2" charset="-122"/>
                <a:cs typeface="Times New Roman" panose="02020603050405020304" pitchFamily="18" charset="0"/>
              </a:rPr>
              <a:t>. Each time these things happened, I was sick of the way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most people hadn't bothered to help</a:t>
            </a:r>
            <a:r>
              <a:rPr sz="2400" kern="100" dirty="0">
                <a:latin typeface="Times New Roman" panose="02020603050405020304" pitchFamily="18" charset="0"/>
                <a:ea typeface="宋体" panose="02010600030101010101" pitchFamily="2" charset="-122"/>
                <a:cs typeface="Times New Roman" panose="02020603050405020304" pitchFamily="18" charset="0"/>
              </a:rPr>
              <a:t>. One of those times, I was on the side of the road for close to three hours with my big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Jeep</a:t>
            </a:r>
            <a:r>
              <a:rPr sz="2400" kern="100" dirty="0">
                <a:latin typeface="Times New Roman" panose="02020603050405020304" pitchFamily="18" charset="0"/>
                <a:ea typeface="宋体" panose="02010600030101010101" pitchFamily="2" charset="-122"/>
                <a:cs typeface="Times New Roman" panose="02020603050405020304" pitchFamily="18" charset="0"/>
              </a:rPr>
              <a:t>. I put signs in the windows, big signs that said</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NEED A JACK</a:t>
            </a:r>
            <a:r>
              <a:rPr sz="2400" kern="100" dirty="0">
                <a:latin typeface="Times New Roman" panose="02020603050405020304" pitchFamily="18" charset="0"/>
                <a:ea typeface="宋体" panose="02010600030101010101" pitchFamily="2" charset="-122"/>
                <a:cs typeface="Times New Roman" panose="02020603050405020304" pitchFamily="18" charset="0"/>
              </a:rPr>
              <a:t>（千斤顶）, and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offered money</a:t>
            </a:r>
            <a:r>
              <a:rPr sz="2400" kern="100" dirty="0">
                <a:latin typeface="Times New Roman" panose="02020603050405020304" pitchFamily="18" charset="0"/>
                <a:ea typeface="宋体" panose="02010600030101010101" pitchFamily="2" charset="-122"/>
                <a:cs typeface="Times New Roman" panose="02020603050405020304" pitchFamily="18" charset="0"/>
              </a:rPr>
              <a:t>. Nothing. Right as I was about to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give up</a:t>
            </a:r>
            <a:r>
              <a:rPr sz="2400" kern="100" dirty="0">
                <a:latin typeface="Times New Roman" panose="02020603050405020304" pitchFamily="18" charset="0"/>
                <a:ea typeface="宋体" panose="02010600030101010101" pitchFamily="2" charset="-122"/>
                <a:cs typeface="Times New Roman" panose="02020603050405020304" pitchFamily="18" charset="0"/>
              </a:rPr>
              <a:t>, a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Mexican family </a:t>
            </a:r>
            <a:r>
              <a:rPr sz="2400" kern="100" dirty="0">
                <a:latin typeface="Times New Roman" panose="02020603050405020304" pitchFamily="18" charset="0"/>
                <a:ea typeface="宋体" panose="02010600030101010101" pitchFamily="2" charset="-122"/>
                <a:cs typeface="Times New Roman" panose="02020603050405020304" pitchFamily="18" charset="0"/>
              </a:rPr>
              <a:t>in a small truck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pulled over</a:t>
            </a:r>
            <a:r>
              <a:rPr sz="2400" kern="100" dirty="0">
                <a:latin typeface="Times New Roman" panose="02020603050405020304" pitchFamily="18" charset="0"/>
                <a:ea typeface="宋体" panose="02010600030101010101" pitchFamily="2" charset="-122"/>
                <a:cs typeface="Times New Roman" panose="02020603050405020304" pitchFamily="18" charset="0"/>
              </a:rPr>
              <a:t>, and the father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bounded out</a:t>
            </a:r>
            <a:r>
              <a:rPr sz="2400" kern="100" dirty="0">
                <a:latin typeface="Times New Roman" panose="02020603050405020304" pitchFamily="18" charset="0"/>
                <a:ea typeface="宋体" panose="02010600030101010101" pitchFamily="2" charset="-122"/>
                <a:cs typeface="Times New Roman" panose="02020603050405020304" pitchFamily="18" charset="0"/>
              </a:rPr>
              <a:t>. </a:t>
            </a:r>
            <a:endParaRPr sz="2400" kern="100" dirty="0">
              <a:latin typeface="Times New Roman" panose="02020603050405020304" pitchFamily="18" charset="0"/>
              <a:ea typeface="宋体" panose="02010600030101010101" pitchFamily="2" charset="-122"/>
              <a:cs typeface="Times New Roman" panose="02020603050405020304" pitchFamily="18" charset="0"/>
            </a:endParaRPr>
          </a:p>
          <a:p>
            <a:pPr indent="304800" algn="just" fontAlgn="auto">
              <a:lnSpc>
                <a:spcPts val="3060"/>
              </a:lnSpc>
              <a:spcAft>
                <a:spcPts val="0"/>
              </a:spcAft>
            </a:pPr>
            <a:r>
              <a:rPr sz="2400" kern="100" dirty="0">
                <a:latin typeface="Times New Roman" panose="02020603050405020304" pitchFamily="18" charset="0"/>
                <a:ea typeface="宋体" panose="02010600030101010101" pitchFamily="2" charset="-122"/>
                <a:cs typeface="Times New Roman" panose="02020603050405020304" pitchFamily="18" charset="0"/>
              </a:rPr>
              <a:t>He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sized up</a:t>
            </a:r>
            <a:r>
              <a:rPr sz="2400" kern="100" dirty="0">
                <a:latin typeface="Times New Roman" panose="02020603050405020304" pitchFamily="18" charset="0"/>
                <a:ea typeface="宋体" panose="02010600030101010101" pitchFamily="2" charset="-122"/>
                <a:cs typeface="Times New Roman" panose="02020603050405020304" pitchFamily="18" charset="0"/>
              </a:rPr>
              <a:t> the situation and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called for his daughter</a:t>
            </a:r>
            <a:r>
              <a:rPr sz="2400" kern="100" dirty="0">
                <a:latin typeface="Times New Roman" panose="02020603050405020304" pitchFamily="18" charset="0"/>
                <a:ea typeface="宋体" panose="02010600030101010101" pitchFamily="2" charset="-122"/>
                <a:cs typeface="Times New Roman" panose="02020603050405020304" pitchFamily="18" charset="0"/>
              </a:rPr>
              <a:t>, </a:t>
            </a:r>
            <a:r>
              <a:rPr sz="2400" b="1" u="sng" kern="100" dirty="0">
                <a:latin typeface="Times New Roman" panose="02020603050405020304" pitchFamily="18" charset="0"/>
                <a:ea typeface="宋体" panose="02010600030101010101" pitchFamily="2" charset="-122"/>
                <a:cs typeface="Times New Roman" panose="02020603050405020304" pitchFamily="18" charset="0"/>
              </a:rPr>
              <a:t>who spoke English</a:t>
            </a:r>
            <a:r>
              <a:rPr sz="2400" kern="100" dirty="0">
                <a:latin typeface="Times New Roman" panose="02020603050405020304" pitchFamily="18" charset="0"/>
                <a:ea typeface="宋体" panose="02010600030101010101" pitchFamily="2" charset="-122"/>
                <a:cs typeface="Times New Roman" panose="02020603050405020304" pitchFamily="18" charset="0"/>
              </a:rPr>
              <a:t>. He conveyed through her that he had a jack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but that it was too small for the Jeep</a:t>
            </a:r>
            <a:r>
              <a:rPr sz="2400" kern="100" dirty="0">
                <a:latin typeface="Times New Roman" panose="02020603050405020304" pitchFamily="18" charset="0"/>
                <a:ea typeface="宋体" panose="02010600030101010101" pitchFamily="2" charset="-122"/>
                <a:cs typeface="Times New Roman" panose="02020603050405020304" pitchFamily="18" charset="0"/>
              </a:rPr>
              <a:t>, so we would need something to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support</a:t>
            </a:r>
            <a:r>
              <a:rPr sz="2400" kern="100" dirty="0">
                <a:latin typeface="Times New Roman" panose="02020603050405020304" pitchFamily="18" charset="0"/>
                <a:ea typeface="宋体" panose="02010600030101010101" pitchFamily="2" charset="-122"/>
                <a:cs typeface="Times New Roman" panose="02020603050405020304" pitchFamily="18" charset="0"/>
              </a:rPr>
              <a:t> it. Then he got a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saw</a:t>
            </a:r>
            <a:r>
              <a:rPr sz="2400" kern="100" dirty="0">
                <a:latin typeface="Times New Roman" panose="02020603050405020304" pitchFamily="18" charset="0"/>
                <a:ea typeface="宋体" panose="02010600030101010101" pitchFamily="2" charset="-122"/>
                <a:cs typeface="Times New Roman" panose="02020603050405020304" pitchFamily="18" charset="0"/>
              </a:rPr>
              <a:t>（锯子）from the truck and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cut</a:t>
            </a:r>
            <a:r>
              <a:rPr sz="2400" kern="100" dirty="0">
                <a:latin typeface="Times New Roman" panose="02020603050405020304" pitchFamily="18" charset="0"/>
                <a:ea typeface="宋体" panose="02010600030101010101" pitchFamily="2" charset="-122"/>
                <a:cs typeface="Times New Roman" panose="02020603050405020304" pitchFamily="18" charset="0"/>
              </a:rPr>
              <a:t> a section out of a big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log</a:t>
            </a:r>
            <a:r>
              <a:rPr sz="2400" kern="100" dirty="0">
                <a:latin typeface="Times New Roman" panose="02020603050405020304" pitchFamily="18" charset="0"/>
                <a:ea typeface="宋体" panose="02010600030101010101" pitchFamily="2" charset="-122"/>
                <a:cs typeface="Times New Roman" panose="02020603050405020304" pitchFamily="18" charset="0"/>
              </a:rPr>
              <a:t> on the side of the road. We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rolled it </a:t>
            </a:r>
            <a:r>
              <a:rPr sz="2400" kern="100" dirty="0">
                <a:latin typeface="Times New Roman" panose="02020603050405020304" pitchFamily="18" charset="0"/>
                <a:ea typeface="宋体" panose="02010600030101010101" pitchFamily="2" charset="-122"/>
                <a:cs typeface="Times New Roman" panose="02020603050405020304" pitchFamily="18" charset="0"/>
              </a:rPr>
              <a:t>over and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put his jack</a:t>
            </a:r>
            <a:r>
              <a:rPr sz="2400" kern="100" dirty="0">
                <a:latin typeface="Times New Roman" panose="02020603050405020304" pitchFamily="18" charset="0"/>
                <a:ea typeface="宋体" panose="02010600030101010101" pitchFamily="2" charset="-122"/>
                <a:cs typeface="Times New Roman" panose="02020603050405020304" pitchFamily="18" charset="0"/>
              </a:rPr>
              <a:t> on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top</a:t>
            </a:r>
            <a:r>
              <a:rPr sz="2400" kern="100" dirty="0">
                <a:latin typeface="Times New Roman" panose="02020603050405020304" pitchFamily="18" charset="0"/>
                <a:ea typeface="宋体" panose="02010600030101010101" pitchFamily="2" charset="-122"/>
                <a:cs typeface="Times New Roman" panose="02020603050405020304" pitchFamily="18" charset="0"/>
              </a:rPr>
              <a:t>, and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we were in business</a:t>
            </a:r>
            <a:r>
              <a:rPr sz="2400" kern="100" dirty="0">
                <a:latin typeface="Times New Roman" panose="02020603050405020304" pitchFamily="18" charset="0"/>
                <a:ea typeface="宋体" panose="02010600030101010101" pitchFamily="2" charset="-122"/>
                <a:cs typeface="Times New Roman" panose="02020603050405020304" pitchFamily="18" charset="0"/>
              </a:rPr>
              <a:t>. </a:t>
            </a:r>
            <a:endParaRPr sz="2400" kern="100" dirty="0">
              <a:latin typeface="Times New Roman" panose="02020603050405020304" pitchFamily="18" charset="0"/>
              <a:ea typeface="宋体" panose="02010600030101010101" pitchFamily="2" charset="-122"/>
              <a:cs typeface="Times New Roman" panose="02020603050405020304" pitchFamily="18" charset="0"/>
            </a:endParaRPr>
          </a:p>
          <a:p>
            <a:pPr indent="304800" algn="just" fontAlgn="auto">
              <a:lnSpc>
                <a:spcPts val="3060"/>
              </a:lnSpc>
              <a:spcAft>
                <a:spcPts val="0"/>
              </a:spcAft>
            </a:pPr>
            <a:r>
              <a:rPr sz="2400" kern="100" dirty="0">
                <a:latin typeface="Times New Roman" panose="02020603050405020304" pitchFamily="18" charset="0"/>
                <a:ea typeface="宋体" panose="02010600030101010101" pitchFamily="2" charset="-122"/>
                <a:cs typeface="Times New Roman" panose="02020603050405020304" pitchFamily="18" charset="0"/>
              </a:rPr>
              <a:t>I started taking the wheel off, and then, if you can believe it, I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broke his tire iron</a:t>
            </a:r>
            <a:r>
              <a:rPr sz="2400" kern="100" dirty="0">
                <a:latin typeface="Times New Roman" panose="02020603050405020304" pitchFamily="18" charset="0"/>
                <a:ea typeface="宋体" panose="02010600030101010101" pitchFamily="2" charset="-122"/>
                <a:cs typeface="Times New Roman" panose="02020603050405020304" pitchFamily="18" charset="0"/>
              </a:rPr>
              <a:t>. No worries: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He handed it to his wife, and she was gone in a flash down the road to buy a new tire iron</a:t>
            </a:r>
            <a:r>
              <a:rPr sz="2400" kern="100" dirty="0">
                <a:latin typeface="Times New Roman" panose="02020603050405020304" pitchFamily="18" charset="0"/>
                <a:ea typeface="宋体" panose="02010600030101010101" pitchFamily="2" charset="-122"/>
                <a:cs typeface="Times New Roman" panose="02020603050405020304" pitchFamily="18" charset="0"/>
              </a:rPr>
              <a:t>. She was back in 15 minutes.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We finished the job, and I was a very happy man.</a:t>
            </a:r>
            <a:r>
              <a:rPr sz="2400" kern="100" dirty="0">
                <a:latin typeface="Times New Roman" panose="02020603050405020304" pitchFamily="18" charset="0"/>
                <a:ea typeface="宋体" panose="02010600030101010101" pitchFamily="2" charset="-122"/>
                <a:cs typeface="Times New Roman" panose="02020603050405020304" pitchFamily="18" charset="0"/>
              </a:rPr>
              <a:t> </a:t>
            </a:r>
            <a:endParaRPr sz="2400" kern="100" dirty="0">
              <a:latin typeface="Times New Roman" panose="02020603050405020304" pitchFamily="18" charset="0"/>
              <a:ea typeface="宋体" panose="02010600030101010101" pitchFamily="2" charset="-122"/>
              <a:cs typeface="Times New Roman" panose="02020603050405020304" pitchFamily="18" charset="0"/>
            </a:endParaRPr>
          </a:p>
          <a:p>
            <a:pPr indent="304800" algn="just" fontAlgn="auto">
              <a:lnSpc>
                <a:spcPts val="3060"/>
              </a:lnSpc>
              <a:spcAft>
                <a:spcPts val="0"/>
              </a:spcAft>
            </a:pPr>
            <a:r>
              <a:rPr sz="2400" kern="100" dirty="0">
                <a:latin typeface="Times New Roman" panose="02020603050405020304" pitchFamily="18" charset="0"/>
                <a:ea typeface="宋体" panose="02010600030101010101" pitchFamily="2" charset="-122"/>
                <a:cs typeface="Times New Roman" panose="02020603050405020304" pitchFamily="18" charset="0"/>
              </a:rPr>
              <a:t>The two of us were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dirty and sweaty</a:t>
            </a:r>
            <a:r>
              <a:rPr sz="2400" kern="100" dirty="0">
                <a:latin typeface="Times New Roman" panose="02020603050405020304" pitchFamily="18" charset="0"/>
                <a:ea typeface="宋体" panose="02010600030101010101" pitchFamily="2" charset="-122"/>
                <a:cs typeface="Times New Roman" panose="02020603050405020304" pitchFamily="18" charset="0"/>
              </a:rPr>
              <a:t>.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His wife prepared</a:t>
            </a:r>
            <a:r>
              <a:rPr sz="2400" kern="100" dirty="0">
                <a:latin typeface="Times New Roman" panose="02020603050405020304" pitchFamily="18" charset="0"/>
                <a:ea typeface="宋体" panose="02010600030101010101" pitchFamily="2" charset="-122"/>
                <a:cs typeface="Times New Roman" panose="02020603050405020304" pitchFamily="18" charset="0"/>
              </a:rPr>
              <a:t> a pot of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water</a:t>
            </a:r>
            <a:r>
              <a:rPr sz="2400" kern="100" dirty="0">
                <a:latin typeface="Times New Roman" panose="02020603050405020304" pitchFamily="18" charset="0"/>
                <a:ea typeface="宋体" panose="02010600030101010101" pitchFamily="2" charset="-122"/>
                <a:cs typeface="Times New Roman" panose="02020603050405020304" pitchFamily="18" charset="0"/>
              </a:rPr>
              <a:t> for us to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wash our hands</a:t>
            </a:r>
            <a:r>
              <a:rPr sz="2400" kern="100" dirty="0">
                <a:latin typeface="Times New Roman" panose="02020603050405020304" pitchFamily="18" charset="0"/>
                <a:ea typeface="宋体" panose="02010600030101010101" pitchFamily="2" charset="-122"/>
                <a:cs typeface="Times New Roman" panose="02020603050405020304" pitchFamily="18" charset="0"/>
              </a:rPr>
              <a:t>. I tried to put a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 bill</a:t>
            </a:r>
            <a:r>
              <a:rPr sz="2400" kern="100" dirty="0">
                <a:latin typeface="Times New Roman" panose="02020603050405020304" pitchFamily="18" charset="0"/>
                <a:ea typeface="宋体" panose="02010600030101010101" pitchFamily="2" charset="-122"/>
                <a:cs typeface="Times New Roman" panose="02020603050405020304" pitchFamily="18" charset="0"/>
              </a:rPr>
              <a:t> in the man's hand,</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but he wouldn't take it</a:t>
            </a:r>
            <a:r>
              <a:rPr sz="2400" kern="100" dirty="0">
                <a:latin typeface="Times New Roman" panose="02020603050405020304" pitchFamily="18" charset="0"/>
                <a:ea typeface="宋体" panose="02010600030101010101" pitchFamily="2" charset="-122"/>
                <a:cs typeface="Times New Roman" panose="02020603050405020304" pitchFamily="18" charset="0"/>
              </a:rPr>
              <a:t>, so instead I went up to the truck and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gave it to his wife</a:t>
            </a:r>
            <a:r>
              <a:rPr sz="2400" kern="100" dirty="0">
                <a:latin typeface="Times New Roman" panose="02020603050405020304" pitchFamily="18" charset="0"/>
                <a:ea typeface="宋体" panose="02010600030101010101" pitchFamily="2" charset="-122"/>
                <a:cs typeface="Times New Roman" panose="02020603050405020304" pitchFamily="18" charset="0"/>
              </a:rPr>
              <a:t> as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quietly</a:t>
            </a:r>
            <a:r>
              <a:rPr sz="2400" kern="100" dirty="0">
                <a:latin typeface="Times New Roman" panose="02020603050405020304" pitchFamily="18" charset="0"/>
                <a:ea typeface="宋体" panose="02010600030101010101" pitchFamily="2" charset="-122"/>
                <a:cs typeface="Times New Roman" panose="02020603050405020304" pitchFamily="18" charset="0"/>
              </a:rPr>
              <a:t> as I could. I asked the little girl where they lived. </a:t>
            </a:r>
            <a:r>
              <a:rPr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Mexico</a:t>
            </a:r>
            <a:r>
              <a:rPr sz="2400" kern="100" dirty="0">
                <a:latin typeface="Times New Roman" panose="02020603050405020304" pitchFamily="18" charset="0"/>
                <a:ea typeface="宋体" panose="02010600030101010101" pitchFamily="2" charset="-122"/>
                <a:cs typeface="Times New Roman" panose="02020603050405020304" pitchFamily="18" charset="0"/>
              </a:rPr>
              <a:t>, she said. They were in Oregon so Mommy and Daddy could work on a fruit farm for the next few weeks. Then they would go home. </a:t>
            </a:r>
            <a:endParaRPr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20980" y="204470"/>
            <a:ext cx="11970385" cy="6513195"/>
          </a:xfrm>
        </p:spPr>
        <p:txBody>
          <a:bodyPr>
            <a:normAutofit fontScale="90000"/>
          </a:bodyPr>
          <a:p>
            <a:r>
              <a:rPr lang="en-US" i="1"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sz="2400" i="1" kern="100" dirty="0">
                <a:latin typeface="Times New Roman" panose="02020603050405020304" pitchFamily="18" charset="0"/>
                <a:ea typeface="宋体" panose="02010600030101010101" pitchFamily="2" charset="-122"/>
                <a:cs typeface="Times New Roman" panose="02020603050405020304" pitchFamily="18" charset="0"/>
                <a:sym typeface="+mn-ea"/>
              </a:rPr>
              <a:t>When I was about to say goodbye, the girl asked if I'd had lunch</a:t>
            </a:r>
            <a:r>
              <a:rPr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chemeClr val="accent5"/>
                </a:solidFill>
                <a:latin typeface="Times New Roman" panose="02020603050405020304" pitchFamily="18" charset="0"/>
                <a:ea typeface="宋体" panose="02010600030101010101" pitchFamily="2" charset="-122"/>
                <a:cs typeface="Times New Roman" panose="02020603050405020304" pitchFamily="18" charset="0"/>
                <a:sym typeface="+mn-ea"/>
              </a:rPr>
              <a:t>However</a:t>
            </a:r>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 with hesitation in my mind</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thinking about the trouble I had brought to the family</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I told her I had</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feeling appreciated but actually hungry at the same time</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chemeClr val="accent5"/>
                </a:solidFill>
                <a:latin typeface="Times New Roman" panose="02020603050405020304" pitchFamily="18" charset="0"/>
                <a:ea typeface="宋体" panose="02010600030101010101" pitchFamily="2" charset="-122"/>
                <a:cs typeface="Times New Roman" panose="02020603050405020304" pitchFamily="18" charset="0"/>
                <a:sym typeface="+mn-ea"/>
              </a:rPr>
              <a:t>Suddenly</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my rumbling stomach betraying me</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I had no choice but to admit I was starving</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 with an awkward smile on my face</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Winking her eyes, she put her hands over her mouth and smiled.A</a:t>
            </a:r>
            <a:r>
              <a:rPr lang="en-US" altLang="zh-CN"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sking me to wait for a while</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she went back to her family</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searching around their car</a:t>
            </a:r>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heading back towards me</a:t>
            </a:r>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 with a bottle of water, a chicken roll as well as some fruit  held in her hands</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At that moment</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the girl failing to hold so many items</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her mother provided her with a small paper bag</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talking to her in whispers</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Then</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with joy and excitement full of her heart</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she ran to me</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handing me the samll paper bag.</a:t>
            </a:r>
            <a:r>
              <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sym typeface="+mn-ea"/>
              </a:rPr>
              <a:t>When I took over the bag, she waved me good bye and wished me good luck.</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2400" i="1" kern="100" dirty="0">
                <a:latin typeface="Times New Roman" panose="02020603050405020304" pitchFamily="18" charset="0"/>
                <a:ea typeface="宋体" panose="02010600030101010101" pitchFamily="2" charset="-122"/>
                <a:cs typeface="Times New Roman" panose="02020603050405020304" pitchFamily="18" charset="0"/>
                <a:sym typeface="+mn-ea"/>
              </a:rPr>
              <a:t>After they left, I got into my Jeep and opened the paper bag</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Obviously</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the bag was filled with food and drinks</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To my surprise</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the $20 bill, </a:t>
            </a:r>
            <a:r>
              <a:rPr lang="en-US" altLang="zh-CN" sz="2400" b="1" kern="1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which was enough to cover a budge of one month, </a:t>
            </a:r>
            <a:r>
              <a:rPr lang="en-US" altLang="zh-CN" sz="2400" b="1"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came into sight</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 along with a note attached, </a:t>
            </a:r>
            <a:r>
              <a:rPr lang="en-US" altLang="zh-CN"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reading “ rose presented, smell remained”. </a:t>
            </a:r>
            <a:r>
              <a:rPr lang="en-US" altLang="zh-CN" sz="2400" b="1" kern="1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In an instant</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with tears of rolling in my eyes</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400" b="1"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I was more than moved</a:t>
            </a:r>
            <a:r>
              <a:rPr lang="en-US" sz="2400" kern="1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2400" b="1" kern="1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In an instant</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with tears of rolling in my eyes</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400" b="1"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I was more than moved.</a:t>
            </a:r>
            <a:r>
              <a:rPr lang="en-US"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 They would never know what they did for me meant far more than they could imagine.</a:t>
            </a:r>
            <a:r>
              <a:rPr lang="en-US" altLang="zh-CN" sz="2400" b="1" kern="1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On the rest of my journey</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the valuable experience haunting, </a:t>
            </a:r>
            <a:r>
              <a:rPr lang="en-US" altLang="zh-CN" sz="2400" b="1"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I kept thinking about how kind and enthusiastic they were to help a stranger. I felt a strong sense of mission</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for a Mexican family, total strangers, gave me a hand in time</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gradFill>
                  <a:gsLst>
                    <a:gs pos="0">
                      <a:srgbClr val="14CD68"/>
                    </a:gs>
                    <a:gs pos="100000">
                      <a:srgbClr val="0B6E38"/>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rPr>
              <a:t>rebuilding my faith in people and </a:t>
            </a:r>
            <a:r>
              <a:rPr lang="en-US" altLang="zh-CN"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rPr>
              <a:t>encouraging me to pass on the act of kindness to others</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400" b="1" kern="1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which, indeed, was undoubtedly not only profound but also exciting</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altLang="zh-CN" sz="2400" b="1"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en-US" altLang="zh-CN" sz="2400" kern="1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zh-CN" altLang="en-US"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en-US" altLang="zh-CN" sz="2400" b="1" kern="1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zh-CN" altLang="en-US"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en-US" altLang="zh-CN"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zh-CN" altLang="en-US"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endParaRPr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zh-CN" altLang="en-US"/>
          </a:p>
        </p:txBody>
      </p:sp>
    </p:spTree>
  </p:cSld>
  <p:clrMapOvr>
    <a:masterClrMapping/>
  </p:clrMapOvr>
  <p:transition spd="slow" advTm="2000">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backgroundRemoval t="9896" b="99479" l="9961" r="89844">
                        <a14:foregroundMark x1="29102" y1="94531" x2="29102" y2="94531"/>
                        <a14:foregroundMark x1="52539" y1="35807" x2="52539" y2="35807"/>
                        <a14:foregroundMark x1="51270" y1="34896" x2="51270" y2="34896"/>
                        <a14:foregroundMark x1="30078" y1="99479" x2="30078" y2="99479"/>
                        <a14:foregroundMark x1="34961" y1="98698" x2="31250" y2="97005"/>
                        <a14:foregroundMark x1="51270" y1="34896" x2="51270" y2="34896"/>
                        <a14:foregroundMark x1="50684" y1="36979" x2="53125" y2="32422"/>
                      </a14:backgroundRemoval>
                    </a14:imgEffect>
                  </a14:imgLayer>
                </a14:imgProps>
              </a:ext>
              <a:ext uri="{28A0092B-C50C-407E-A947-70E740481C1C}">
                <a14:useLocalDpi xmlns:a14="http://schemas.microsoft.com/office/drawing/2010/main" val="0"/>
              </a:ext>
            </a:extLst>
          </a:blip>
          <a:srcRect/>
          <a:stretch>
            <a:fillRect/>
          </a:stretch>
        </p:blipFill>
        <p:spPr>
          <a:xfrm rot="20341683">
            <a:off x="2577665" y="1315602"/>
            <a:ext cx="2655727" cy="1991795"/>
          </a:xfrm>
          <a:custGeom>
            <a:avLst/>
            <a:gdLst>
              <a:gd name="connsiteX0" fmla="*/ 3121152 w 3121152"/>
              <a:gd name="connsiteY0" fmla="*/ 0 h 2340864"/>
              <a:gd name="connsiteX1" fmla="*/ 0 w 3121152"/>
              <a:gd name="connsiteY1" fmla="*/ 0 h 2340864"/>
              <a:gd name="connsiteX2" fmla="*/ 0 w 3121152"/>
              <a:gd name="connsiteY2" fmla="*/ 2340864 h 2340864"/>
              <a:gd name="connsiteX3" fmla="*/ 389651 w 3121152"/>
              <a:gd name="connsiteY3" fmla="*/ 2340864 h 2340864"/>
              <a:gd name="connsiteX4" fmla="*/ 393582 w 3121152"/>
              <a:gd name="connsiteY4" fmla="*/ 2321400 h 2340864"/>
              <a:gd name="connsiteX5" fmla="*/ 570456 w 3121152"/>
              <a:gd name="connsiteY5" fmla="*/ 2072195 h 2340864"/>
              <a:gd name="connsiteX6" fmla="*/ 599049 w 3121152"/>
              <a:gd name="connsiteY6" fmla="*/ 1778218 h 2340864"/>
              <a:gd name="connsiteX7" fmla="*/ 875140 w 3121152"/>
              <a:gd name="connsiteY7" fmla="*/ 1585240 h 2340864"/>
              <a:gd name="connsiteX8" fmla="*/ 1000096 w 3121152"/>
              <a:gd name="connsiteY8" fmla="*/ 1565157 h 2340864"/>
              <a:gd name="connsiteX9" fmla="*/ 1001705 w 3121152"/>
              <a:gd name="connsiteY9" fmla="*/ 1564900 h 2340864"/>
              <a:gd name="connsiteX10" fmla="*/ 1325826 w 3121152"/>
              <a:gd name="connsiteY10" fmla="*/ 1331164 h 2340864"/>
              <a:gd name="connsiteX11" fmla="*/ 1555165 w 3121152"/>
              <a:gd name="connsiteY11" fmla="*/ 1336069 h 2340864"/>
              <a:gd name="connsiteX12" fmla="*/ 1865507 w 3121152"/>
              <a:gd name="connsiteY12" fmla="*/ 1517972 h 2340864"/>
              <a:gd name="connsiteX13" fmla="*/ 1870797 w 3121152"/>
              <a:gd name="connsiteY13" fmla="*/ 1514999 h 2340864"/>
              <a:gd name="connsiteX14" fmla="*/ 1956369 w 3121152"/>
              <a:gd name="connsiteY14" fmla="*/ 1466897 h 2340864"/>
              <a:gd name="connsiteX15" fmla="*/ 2288161 w 3121152"/>
              <a:gd name="connsiteY15" fmla="*/ 1450527 h 2340864"/>
              <a:gd name="connsiteX16" fmla="*/ 2537579 w 3121152"/>
              <a:gd name="connsiteY16" fmla="*/ 1606490 h 2340864"/>
              <a:gd name="connsiteX17" fmla="*/ 2581761 w 3121152"/>
              <a:gd name="connsiteY17" fmla="*/ 1678655 h 2340864"/>
              <a:gd name="connsiteX18" fmla="*/ 2584803 w 3121152"/>
              <a:gd name="connsiteY18" fmla="*/ 1683624 h 2340864"/>
              <a:gd name="connsiteX19" fmla="*/ 3093769 w 3121152"/>
              <a:gd name="connsiteY19" fmla="*/ 1652417 h 2340864"/>
              <a:gd name="connsiteX20" fmla="*/ 3121152 w 3121152"/>
              <a:gd name="connsiteY20" fmla="*/ 1664579 h 2340864"/>
              <a:gd name="connsiteX21" fmla="*/ 3121152 w 3121152"/>
              <a:gd name="connsiteY21" fmla="*/ 0 h 234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1152" h="2340864">
                <a:moveTo>
                  <a:pt x="3121152" y="0"/>
                </a:moveTo>
                <a:lnTo>
                  <a:pt x="0" y="0"/>
                </a:lnTo>
                <a:lnTo>
                  <a:pt x="0" y="2340864"/>
                </a:lnTo>
                <a:lnTo>
                  <a:pt x="389651" y="2340864"/>
                </a:lnTo>
                <a:lnTo>
                  <a:pt x="393582" y="2321400"/>
                </a:lnTo>
                <a:cubicBezTo>
                  <a:pt x="420023" y="2226134"/>
                  <a:pt x="480569" y="2139408"/>
                  <a:pt x="570456" y="2072195"/>
                </a:cubicBezTo>
                <a:cubicBezTo>
                  <a:pt x="534043" y="1972078"/>
                  <a:pt x="544246" y="1867516"/>
                  <a:pt x="599049" y="1778218"/>
                </a:cubicBezTo>
                <a:cubicBezTo>
                  <a:pt x="655621" y="1685941"/>
                  <a:pt x="754819" y="1617837"/>
                  <a:pt x="875140" y="1585240"/>
                </a:cubicBezTo>
                <a:lnTo>
                  <a:pt x="1000096" y="1565157"/>
                </a:lnTo>
                <a:lnTo>
                  <a:pt x="1001705" y="1564900"/>
                </a:lnTo>
                <a:cubicBezTo>
                  <a:pt x="1049055" y="1445907"/>
                  <a:pt x="1170751" y="1358178"/>
                  <a:pt x="1325826" y="1331164"/>
                </a:cubicBezTo>
                <a:cubicBezTo>
                  <a:pt x="1402146" y="1317861"/>
                  <a:pt x="1480661" y="1320212"/>
                  <a:pt x="1555165" y="1336069"/>
                </a:cubicBezTo>
                <a:cubicBezTo>
                  <a:pt x="1679338" y="1362499"/>
                  <a:pt x="1792364" y="1426445"/>
                  <a:pt x="1865507" y="1517972"/>
                </a:cubicBezTo>
                <a:lnTo>
                  <a:pt x="1870797" y="1514999"/>
                </a:lnTo>
                <a:lnTo>
                  <a:pt x="1956369" y="1466897"/>
                </a:lnTo>
                <a:cubicBezTo>
                  <a:pt x="2055086" y="1426763"/>
                  <a:pt x="2174443" y="1419918"/>
                  <a:pt x="2288161" y="1450527"/>
                </a:cubicBezTo>
                <a:cubicBezTo>
                  <a:pt x="2391484" y="1478319"/>
                  <a:pt x="2479688" y="1534307"/>
                  <a:pt x="2537579" y="1606490"/>
                </a:cubicBezTo>
                <a:lnTo>
                  <a:pt x="2581761" y="1678655"/>
                </a:lnTo>
                <a:lnTo>
                  <a:pt x="2584803" y="1683624"/>
                </a:lnTo>
                <a:cubicBezTo>
                  <a:pt x="2738147" y="1598966"/>
                  <a:pt x="2930270" y="1594833"/>
                  <a:pt x="3093769" y="1652417"/>
                </a:cubicBezTo>
                <a:lnTo>
                  <a:pt x="3121152" y="1664579"/>
                </a:lnTo>
                <a:lnTo>
                  <a:pt x="3121152" y="0"/>
                </a:lnTo>
                <a:close/>
              </a:path>
            </a:pathLst>
          </a:custGeom>
        </p:spPr>
      </p:pic>
      <p:sp>
        <p:nvSpPr>
          <p:cNvPr id="4" name="云形 3"/>
          <p:cNvSpPr/>
          <p:nvPr/>
        </p:nvSpPr>
        <p:spPr>
          <a:xfrm>
            <a:off x="2727181" y="2077748"/>
            <a:ext cx="6827519" cy="2845129"/>
          </a:xfrm>
          <a:prstGeom prst="cloud">
            <a:avLst/>
          </a:prstGeom>
          <a:solidFill>
            <a:srgbClr val="90C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p:cNvPicPr>
            <a:picLocks noChangeAspect="1"/>
          </p:cNvPicPr>
          <p:nvPr/>
        </p:nvPicPr>
        <p:blipFill>
          <a:blip r:embed="rId3" cstate="print">
            <a:clrChange>
              <a:clrFrom>
                <a:srgbClr val="FFFFFF"/>
              </a:clrFrom>
              <a:clrTo>
                <a:srgbClr val="FFFFFF">
                  <a:alpha val="0"/>
                </a:srgbClr>
              </a:clrTo>
            </a:clrChange>
          </a:blip>
          <a:stretch>
            <a:fillRect/>
          </a:stretch>
        </p:blipFill>
        <p:spPr>
          <a:xfrm>
            <a:off x="2514986" y="1699536"/>
            <a:ext cx="399255" cy="1609211"/>
          </a:xfrm>
          <a:prstGeom prst="rect">
            <a:avLst/>
          </a:prstGeom>
        </p:spPr>
      </p:pic>
      <p:pic>
        <p:nvPicPr>
          <p:cNvPr id="7" name="图片 6"/>
          <p:cNvPicPr>
            <a:picLocks noChangeAspect="1"/>
          </p:cNvPicPr>
          <p:nvPr/>
        </p:nvPicPr>
        <p:blipFill>
          <a:blip r:embed="rId3" cstate="print">
            <a:clrChange>
              <a:clrFrom>
                <a:srgbClr val="FFFFFF"/>
              </a:clrFrom>
              <a:clrTo>
                <a:srgbClr val="FFFFFF">
                  <a:alpha val="0"/>
                </a:srgbClr>
              </a:clrTo>
            </a:clrChange>
          </a:blip>
          <a:stretch>
            <a:fillRect/>
          </a:stretch>
        </p:blipFill>
        <p:spPr>
          <a:xfrm>
            <a:off x="9065564" y="1086183"/>
            <a:ext cx="399255" cy="1609211"/>
          </a:xfrm>
          <a:prstGeom prst="rect">
            <a:avLst/>
          </a:prstGeom>
        </p:spPr>
      </p:pic>
      <p:sp>
        <p:nvSpPr>
          <p:cNvPr id="20" name="文本框 19"/>
          <p:cNvSpPr txBox="1"/>
          <p:nvPr/>
        </p:nvSpPr>
        <p:spPr>
          <a:xfrm>
            <a:off x="4327641" y="2859776"/>
            <a:ext cx="4271704" cy="1200329"/>
          </a:xfrm>
          <a:prstGeom prst="rect">
            <a:avLst/>
          </a:prstGeom>
          <a:noFill/>
        </p:spPr>
        <p:txBody>
          <a:bodyPr wrap="square" rtlCol="0">
            <a:spAutoFit/>
          </a:bodyPr>
          <a:lstStyle/>
          <a:p>
            <a:pPr lvl="0" algn="ctr"/>
            <a:r>
              <a:rPr lang="en-US" altLang="zh-CN" sz="7200" b="1">
                <a:solidFill>
                  <a:schemeClr val="bg1"/>
                </a:solidFill>
                <a:latin typeface="张海山锐谐体2.0-授权联系：Samtype@QQ.com" panose="02000000000000000000" pitchFamily="2" charset="-122"/>
                <a:ea typeface="张海山锐谐体2.0-授权联系：Samtype@QQ.com" panose="02000000000000000000" pitchFamily="2" charset="-122"/>
                <a:cs typeface="+mn-ea"/>
                <a:sym typeface="+mn-lt"/>
              </a:rPr>
              <a:t>THANKS</a:t>
            </a:r>
            <a:r>
              <a:rPr lang="zh-CN" altLang="en-US" sz="7200" b="1">
                <a:solidFill>
                  <a:schemeClr val="bg1"/>
                </a:solidFill>
                <a:latin typeface="张海山锐谐体2.0-授权联系：Samtype@QQ.com" panose="02000000000000000000" pitchFamily="2" charset="-122"/>
                <a:ea typeface="张海山锐谐体2.0-授权联系：Samtype@QQ.com" panose="02000000000000000000" pitchFamily="2" charset="-122"/>
                <a:cs typeface="+mn-ea"/>
                <a:sym typeface="+mn-lt"/>
              </a:rPr>
              <a:t>！</a:t>
            </a:r>
            <a:endParaRPr lang="zh-CN" altLang="en-US" sz="7200" b="1" dirty="0">
              <a:solidFill>
                <a:schemeClr val="bg1"/>
              </a:solidFill>
              <a:latin typeface="张海山锐谐体2.0-授权联系：Samtype@QQ.com" panose="02000000000000000000" pitchFamily="2" charset="-122"/>
              <a:ea typeface="张海山锐谐体2.0-授权联系：Samtype@QQ.com" panose="02000000000000000000" pitchFamily="2" charset="-122"/>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by="(-#ppt_w*2)" calcmode="lin" valueType="num">
                                      <p:cBhvr rctx="PPT">
                                        <p:cTn id="7" dur="500" autoRev="1" fill="hold">
                                          <p:stCondLst>
                                            <p:cond delay="0"/>
                                          </p:stCondLst>
                                        </p:cTn>
                                        <p:tgtEl>
                                          <p:spTgt spid="20"/>
                                        </p:tgtEl>
                                        <p:attrNameLst>
                                          <p:attrName>ppt_w</p:attrName>
                                        </p:attrNameLst>
                                      </p:cBhvr>
                                    </p:anim>
                                    <p:anim by="(#ppt_w*0.50)" calcmode="lin" valueType="num">
                                      <p:cBhvr>
                                        <p:cTn id="8" dur="500" decel="50000" autoRev="1" fill="hold">
                                          <p:stCondLst>
                                            <p:cond delay="0"/>
                                          </p:stCondLst>
                                        </p:cTn>
                                        <p:tgtEl>
                                          <p:spTgt spid="20"/>
                                        </p:tgtEl>
                                        <p:attrNameLst>
                                          <p:attrName>ppt_x</p:attrName>
                                        </p:attrNameLst>
                                      </p:cBhvr>
                                    </p:anim>
                                    <p:anim from="(-#ppt_h/2)" to="(#ppt_y)" calcmode="lin" valueType="num">
                                      <p:cBhvr>
                                        <p:cTn id="9" dur="1000" fill="hold">
                                          <p:stCondLst>
                                            <p:cond delay="0"/>
                                          </p:stCondLst>
                                        </p:cTn>
                                        <p:tgtEl>
                                          <p:spTgt spid="20"/>
                                        </p:tgtEl>
                                        <p:attrNameLst>
                                          <p:attrName>ppt_y</p:attrName>
                                        </p:attrNameLst>
                                      </p:cBhvr>
                                    </p:anim>
                                    <p:animRot by="21600000">
                                      <p:cBhvr>
                                        <p:cTn id="10" dur="1000" fill="hold">
                                          <p:stCondLst>
                                            <p:cond delay="0"/>
                                          </p:stCondLst>
                                        </p:cTn>
                                        <p:tgtEl>
                                          <p:spTgt spid="20"/>
                                        </p:tgtEl>
                                        <p:attrNameLst>
                                          <p:attrName>r</p:attrName>
                                        </p:attrNameLst>
                                      </p:cBhvr>
                                    </p:animRo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9000" y="1470412"/>
            <a:ext cx="10414000" cy="310769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	The two of us were dirty and sweaty. His wife prepared a pot of water for us to wash our hands. </a:t>
            </a:r>
            <a:r>
              <a:rPr lang="en-US" altLang="zh-CN" sz="2800" b="1" u="sng" dirty="0">
                <a:solidFill>
                  <a:srgbClr val="FF0000"/>
                </a:solidFill>
                <a:latin typeface="Times New Roman" panose="02020603050405020304" pitchFamily="18" charset="0"/>
                <a:cs typeface="Times New Roman" panose="02020603050405020304" pitchFamily="18" charset="0"/>
              </a:rPr>
              <a:t>I tried to put a $20 bill in the man's hand, but he wouldn't take it, so instead I went up to the truck and gave it to his wife as quietly as I could</a:t>
            </a:r>
            <a:r>
              <a:rPr lang="en-US" altLang="zh-CN" sz="2800" dirty="0">
                <a:latin typeface="Times New Roman" panose="02020603050405020304" pitchFamily="18" charset="0"/>
                <a:cs typeface="Times New Roman" panose="02020603050405020304" pitchFamily="18" charset="0"/>
              </a:rPr>
              <a:t>. I asked the little girl where they lived. Mexico, she said. They were in Oregon so Mommy and Daddy could </a:t>
            </a:r>
            <a:r>
              <a:rPr lang="en-US" altLang="zh-CN" sz="2800" dirty="0">
                <a:solidFill>
                  <a:schemeClr val="tx1"/>
                </a:solidFill>
                <a:latin typeface="Times New Roman" panose="02020603050405020304" pitchFamily="18" charset="0"/>
                <a:cs typeface="Times New Roman" panose="02020603050405020304" pitchFamily="18" charset="0"/>
              </a:rPr>
              <a:t>work on a fruit farm</a:t>
            </a:r>
            <a:r>
              <a:rPr lang="en-US" altLang="zh-CN" sz="2800" dirty="0">
                <a:latin typeface="Times New Roman" panose="02020603050405020304" pitchFamily="18" charset="0"/>
                <a:cs typeface="Times New Roman" panose="02020603050405020304" pitchFamily="18" charset="0"/>
              </a:rPr>
              <a:t> for the next few weeks. Then they would go home. </a:t>
            </a:r>
            <a:endParaRPr lang="en-US" altLang="zh-CN" sz="2800" dirty="0">
              <a:latin typeface="Times New Roman" panose="02020603050405020304" pitchFamily="18" charset="0"/>
              <a:cs typeface="Times New Roman" panose="02020603050405020304" pitchFamily="18" charset="0"/>
            </a:endParaRPr>
          </a:p>
        </p:txBody>
      </p:sp>
      <p:sp>
        <p:nvSpPr>
          <p:cNvPr id="3" name="对话气泡: 椭圆形 2"/>
          <p:cNvSpPr/>
          <p:nvPr/>
        </p:nvSpPr>
        <p:spPr>
          <a:xfrm>
            <a:off x="6431280" y="0"/>
            <a:ext cx="2854960" cy="1795050"/>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b="1" dirty="0">
                <a:solidFill>
                  <a:srgbClr val="FF0000"/>
                </a:solidFill>
                <a:latin typeface="Times New Roman" panose="02020603050405020304" pitchFamily="18" charset="0"/>
                <a:cs typeface="Times New Roman" panose="02020603050405020304" pitchFamily="18" charset="0"/>
              </a:rPr>
              <a:t>grateful</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279400" y="5044459"/>
            <a:ext cx="11633200" cy="1384995"/>
          </a:xfrm>
          <a:prstGeom prst="rect">
            <a:avLst/>
          </a:prstGeom>
          <a:solidFill>
            <a:schemeClr val="bg1"/>
          </a:solidFill>
          <a:ln w="19050">
            <a:solidFill>
              <a:schemeClr val="tx1"/>
            </a:solidFill>
          </a:ln>
        </p:spPr>
        <p:txBody>
          <a:bodyPr wrap="squar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Plot 3:  Despite the father’s refusal, </a:t>
            </a:r>
            <a:r>
              <a:rPr lang="en-US" altLang="zh-CN" sz="2800" b="1" dirty="0">
                <a:solidFill>
                  <a:srgbClr val="0070C0"/>
                </a:solidFill>
                <a:latin typeface="Times New Roman" panose="02020603050405020304" pitchFamily="18" charset="0"/>
                <a:cs typeface="Times New Roman" panose="02020603050405020304" pitchFamily="18" charset="0"/>
              </a:rPr>
              <a:t>I insisted on paying this family 20 dollars, so I quietly left the money with the wife.</a:t>
            </a:r>
            <a:endParaRPr lang="en-US" altLang="zh-CN" sz="2800" b="1" dirty="0">
              <a:solidFill>
                <a:srgbClr val="0070C0"/>
              </a:solidFill>
              <a:latin typeface="Times New Roman" panose="02020603050405020304" pitchFamily="18" charset="0"/>
              <a:cs typeface="Times New Roman" panose="02020603050405020304" pitchFamily="18" charset="0"/>
            </a:endParaRPr>
          </a:p>
          <a:p>
            <a:endParaRPr lang="en-US" altLang="zh-CN" sz="2800" b="1" dirty="0">
              <a:solidFill>
                <a:srgbClr val="0070C0"/>
              </a:solidFill>
              <a:latin typeface="Times New Roman" panose="02020603050405020304" pitchFamily="18" charset="0"/>
              <a:cs typeface="Times New Roman" panose="02020603050405020304" pitchFamily="18" charset="0"/>
            </a:endParaRPr>
          </a:p>
        </p:txBody>
      </p:sp>
      <p:sp>
        <p:nvSpPr>
          <p:cNvPr id="6" name="对话气泡: 椭圆形 2"/>
          <p:cNvSpPr/>
          <p:nvPr/>
        </p:nvSpPr>
        <p:spPr>
          <a:xfrm>
            <a:off x="2563495" y="-178435"/>
            <a:ext cx="2854960" cy="1795050"/>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sz="2400" b="1" dirty="0">
                <a:solidFill>
                  <a:srgbClr val="FF0000"/>
                </a:solidFill>
                <a:latin typeface="Times New Roman" panose="02020603050405020304" pitchFamily="18" charset="0"/>
                <a:cs typeface="Times New Roman" panose="02020603050405020304" pitchFamily="18" charset="0"/>
              </a:rPr>
              <a:t>generous</a:t>
            </a:r>
            <a:endParaRPr lang="en-US" altLang="zh-CN" sz="24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图文框 9"/>
          <p:cNvSpPr/>
          <p:nvPr/>
        </p:nvSpPr>
        <p:spPr>
          <a:xfrm>
            <a:off x="0" y="0"/>
            <a:ext cx="12192000" cy="6858000"/>
          </a:xfrm>
          <a:prstGeom prst="frame">
            <a:avLst>
              <a:gd name="adj1" fmla="val 1272"/>
            </a:avLst>
          </a:prstGeom>
          <a:solidFill>
            <a:srgbClr val="FB5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1381125" y="1607820"/>
            <a:ext cx="8227060" cy="4184650"/>
            <a:chOff x="1361" y="2587"/>
            <a:chExt cx="12956" cy="6590"/>
          </a:xfrm>
        </p:grpSpPr>
        <p:cxnSp>
          <p:nvCxnSpPr>
            <p:cNvPr id="4" name="直接连接符 3"/>
            <p:cNvCxnSpPr/>
            <p:nvPr/>
          </p:nvCxnSpPr>
          <p:spPr>
            <a:xfrm flipV="1">
              <a:off x="1361" y="8731"/>
              <a:ext cx="3617" cy="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4978" y="2587"/>
              <a:ext cx="3147" cy="6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flipV="1">
              <a:off x="8125" y="2587"/>
              <a:ext cx="3543" cy="5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1669" y="7072"/>
              <a:ext cx="2649" cy="8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895350" y="1006792"/>
            <a:ext cx="10407650" cy="5629910"/>
            <a:chOff x="1230" y="1596"/>
            <a:chExt cx="16390" cy="8866"/>
          </a:xfrm>
        </p:grpSpPr>
        <p:sp>
          <p:nvSpPr>
            <p:cNvPr id="11" name="文本框 10"/>
            <p:cNvSpPr txBox="1"/>
            <p:nvPr/>
          </p:nvSpPr>
          <p:spPr>
            <a:xfrm>
              <a:off x="2475" y="9737"/>
              <a:ext cx="2786" cy="725"/>
            </a:xfrm>
            <a:prstGeom prst="rect">
              <a:avLst/>
            </a:prstGeom>
            <a:solidFill>
              <a:srgbClr val="00B0F0"/>
            </a:solidFill>
          </p:spPr>
          <p:txBody>
            <a:bodyPr wrap="square" rtlCol="0">
              <a:spAutoFit/>
            </a:bodyPr>
            <a:lstStyle/>
            <a:p>
              <a:r>
                <a:rPr lang="en-US" altLang="zh-CN" sz="2400">
                  <a:latin typeface="Georgia" panose="02040502050405020303" charset="0"/>
                  <a:cs typeface="Georgia" panose="02040502050405020303" charset="0"/>
                </a:rPr>
                <a:t>beginning</a:t>
              </a:r>
              <a:endParaRPr lang="en-US" altLang="zh-CN" sz="2400">
                <a:latin typeface="Georgia" panose="02040502050405020303" charset="0"/>
                <a:cs typeface="Georgia" panose="02040502050405020303" charset="0"/>
              </a:endParaRPr>
            </a:p>
          </p:txBody>
        </p:sp>
        <p:sp>
          <p:nvSpPr>
            <p:cNvPr id="12" name="文本框 11"/>
            <p:cNvSpPr txBox="1"/>
            <p:nvPr/>
          </p:nvSpPr>
          <p:spPr>
            <a:xfrm>
              <a:off x="7683" y="1596"/>
              <a:ext cx="2786" cy="725"/>
            </a:xfrm>
            <a:prstGeom prst="rect">
              <a:avLst/>
            </a:prstGeom>
            <a:solidFill>
              <a:srgbClr val="00B0F0"/>
            </a:solidFill>
          </p:spPr>
          <p:txBody>
            <a:bodyPr wrap="square" rtlCol="0">
              <a:spAutoFit/>
            </a:bodyPr>
            <a:lstStyle/>
            <a:p>
              <a:r>
                <a:rPr lang="en-US" altLang="zh-CN" sz="2400">
                  <a:latin typeface="Georgia" panose="02040502050405020303" charset="0"/>
                  <a:cs typeface="Georgia" panose="02040502050405020303" charset="0"/>
                </a:rPr>
                <a:t>climax</a:t>
              </a:r>
              <a:endParaRPr lang="en-US" altLang="zh-CN" sz="2400">
                <a:latin typeface="Georgia" panose="02040502050405020303" charset="0"/>
                <a:cs typeface="Georgia" panose="02040502050405020303" charset="0"/>
              </a:endParaRPr>
            </a:p>
          </p:txBody>
        </p:sp>
        <p:sp>
          <p:nvSpPr>
            <p:cNvPr id="14" name="文本框 13"/>
            <p:cNvSpPr txBox="1"/>
            <p:nvPr/>
          </p:nvSpPr>
          <p:spPr>
            <a:xfrm>
              <a:off x="1230" y="3530"/>
              <a:ext cx="1895" cy="1307"/>
            </a:xfrm>
            <a:prstGeom prst="rect">
              <a:avLst/>
            </a:prstGeom>
            <a:solidFill>
              <a:srgbClr val="00B0F0"/>
            </a:solidFill>
          </p:spPr>
          <p:txBody>
            <a:bodyPr wrap="square" rtlCol="0">
              <a:spAutoFit/>
            </a:bodyPr>
            <a:lstStyle/>
            <a:p>
              <a:r>
                <a:rPr lang="en-US" altLang="zh-CN" sz="2400">
                  <a:latin typeface="Georgia" panose="02040502050405020303" charset="0"/>
                  <a:cs typeface="Georgia" panose="02040502050405020303" charset="0"/>
                </a:rPr>
                <a:t>rising action</a:t>
              </a:r>
              <a:endParaRPr lang="en-US" altLang="zh-CN" sz="2400">
                <a:latin typeface="Georgia" panose="02040502050405020303" charset="0"/>
                <a:cs typeface="Georgia" panose="02040502050405020303" charset="0"/>
              </a:endParaRPr>
            </a:p>
          </p:txBody>
        </p:sp>
        <p:sp>
          <p:nvSpPr>
            <p:cNvPr id="15" name="文本框 14"/>
            <p:cNvSpPr txBox="1"/>
            <p:nvPr/>
          </p:nvSpPr>
          <p:spPr>
            <a:xfrm>
              <a:off x="15725" y="3821"/>
              <a:ext cx="1895" cy="1307"/>
            </a:xfrm>
            <a:prstGeom prst="rect">
              <a:avLst/>
            </a:prstGeom>
            <a:solidFill>
              <a:srgbClr val="00B0F0"/>
            </a:solidFill>
          </p:spPr>
          <p:txBody>
            <a:bodyPr wrap="square" rtlCol="0">
              <a:spAutoFit/>
            </a:bodyPr>
            <a:lstStyle/>
            <a:p>
              <a:r>
                <a:rPr lang="en-US" altLang="zh-CN" sz="2400" dirty="0">
                  <a:latin typeface="Georgia" panose="02040502050405020303" charset="0"/>
                  <a:cs typeface="Georgia" panose="02040502050405020303" charset="0"/>
                </a:rPr>
                <a:t>falling action</a:t>
              </a:r>
              <a:endParaRPr lang="en-US" altLang="zh-CN" sz="2400" dirty="0">
                <a:latin typeface="Georgia" panose="02040502050405020303" charset="0"/>
                <a:cs typeface="Georgia" panose="02040502050405020303" charset="0"/>
              </a:endParaRPr>
            </a:p>
          </p:txBody>
        </p:sp>
        <p:sp>
          <p:nvSpPr>
            <p:cNvPr id="16" name="文本框 15"/>
            <p:cNvSpPr txBox="1"/>
            <p:nvPr/>
          </p:nvSpPr>
          <p:spPr>
            <a:xfrm>
              <a:off x="13160" y="8543"/>
              <a:ext cx="1895" cy="725"/>
            </a:xfrm>
            <a:prstGeom prst="rect">
              <a:avLst/>
            </a:prstGeom>
            <a:solidFill>
              <a:srgbClr val="00B0F0"/>
            </a:solidFill>
          </p:spPr>
          <p:txBody>
            <a:bodyPr wrap="square" rtlCol="0">
              <a:spAutoFit/>
            </a:bodyPr>
            <a:lstStyle/>
            <a:p>
              <a:r>
                <a:rPr lang="en-US" altLang="zh-CN" sz="2400" dirty="0">
                  <a:latin typeface="Georgia" panose="02040502050405020303" charset="0"/>
                  <a:cs typeface="Georgia" panose="02040502050405020303" charset="0"/>
                </a:rPr>
                <a:t>ending</a:t>
              </a:r>
              <a:endParaRPr lang="en-US" altLang="zh-CN" sz="2400" dirty="0">
                <a:latin typeface="Georgia" panose="02040502050405020303" charset="0"/>
                <a:cs typeface="Georgia" panose="02040502050405020303" charset="0"/>
              </a:endParaRPr>
            </a:p>
          </p:txBody>
        </p:sp>
      </p:grpSp>
      <p:sp>
        <p:nvSpPr>
          <p:cNvPr id="19" name="文本框 18"/>
          <p:cNvSpPr txBox="1"/>
          <p:nvPr/>
        </p:nvSpPr>
        <p:spPr>
          <a:xfrm>
            <a:off x="1061085" y="5661025"/>
            <a:ext cx="923290" cy="460375"/>
          </a:xfrm>
          <a:prstGeom prst="rect">
            <a:avLst/>
          </a:prstGeom>
          <a:solidFill>
            <a:srgbClr val="FFFF00"/>
          </a:solidFill>
        </p:spPr>
        <p:txBody>
          <a:bodyPr wrap="square" rtlCol="0" anchor="t">
            <a:spAutoFit/>
          </a:bodyPr>
          <a:lstStyle/>
          <a:p>
            <a:r>
              <a:rPr lang="en-US" altLang="zh-CN" sz="2400" b="1" dirty="0">
                <a:solidFill>
                  <a:srgbClr val="C00000"/>
                </a:solidFill>
                <a:latin typeface="华文细黑" panose="02010600040101010101" charset="-122"/>
                <a:ea typeface="华文细黑" panose="02010600040101010101" charset="-122"/>
                <a:sym typeface="+mn-ea"/>
              </a:rPr>
              <a:t>plot</a:t>
            </a:r>
            <a:endParaRPr lang="en-US" altLang="zh-CN" sz="2400" b="1" dirty="0">
              <a:solidFill>
                <a:srgbClr val="C00000"/>
              </a:solidFill>
              <a:latin typeface="华文细黑" panose="02010600040101010101" charset="-122"/>
              <a:ea typeface="华文细黑" panose="02010600040101010101" charset="-122"/>
              <a:sym typeface="+mn-ea"/>
            </a:endParaRPr>
          </a:p>
        </p:txBody>
      </p:sp>
      <p:sp>
        <p:nvSpPr>
          <p:cNvPr id="24" name="文本框 50"/>
          <p:cNvSpPr txBox="1"/>
          <p:nvPr/>
        </p:nvSpPr>
        <p:spPr>
          <a:xfrm>
            <a:off x="1984375" y="5661025"/>
            <a:ext cx="1725930" cy="460375"/>
          </a:xfrm>
          <a:prstGeom prst="rect">
            <a:avLst/>
          </a:prstGeom>
          <a:solidFill>
            <a:srgbClr val="FF0066">
              <a:alpha val="47000"/>
            </a:srgbClr>
          </a:solidFill>
        </p:spPr>
        <p:txBody>
          <a:bodyPr wrap="square" rtlCol="0" anchor="t">
            <a:spAutoFit/>
          </a:bodyPr>
          <a:lstStyle/>
          <a:p>
            <a:pPr algn="ctr"/>
            <a:r>
              <a:rPr lang="en-US" altLang="zh-CN" sz="2400" b="1" dirty="0">
                <a:latin typeface="华文细黑" panose="02010600040101010101" charset="-122"/>
                <a:ea typeface="华文细黑" panose="02010600040101010101" charset="-122"/>
              </a:rPr>
              <a:t>emotions</a:t>
            </a:r>
            <a:endParaRPr lang="en-US" altLang="zh-CN" sz="2400" b="1" dirty="0">
              <a:latin typeface="华文细黑" panose="02010600040101010101" charset="-122"/>
              <a:ea typeface="华文细黑" panose="02010600040101010101" charset="-122"/>
            </a:endParaRPr>
          </a:p>
        </p:txBody>
      </p:sp>
      <p:sp>
        <p:nvSpPr>
          <p:cNvPr id="32" name="圆角矩形 31"/>
          <p:cNvSpPr/>
          <p:nvPr/>
        </p:nvSpPr>
        <p:spPr>
          <a:xfrm>
            <a:off x="7339965" y="2694940"/>
            <a:ext cx="2459355" cy="1174750"/>
          </a:xfrm>
          <a:prstGeom prst="roundRect">
            <a:avLst/>
          </a:prstGeom>
          <a:solidFill>
            <a:srgbClr val="C11E2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u="none" strike="noStrike" kern="1200" cap="none" spc="0" normalizeH="0" baseline="0" noProof="1">
                <a:solidFill>
                  <a:schemeClr val="lt1"/>
                </a:solidFill>
                <a:latin typeface="Georgia" panose="02040502050405020303" charset="0"/>
                <a:ea typeface="+mn-ea"/>
                <a:cs typeface="Georgia" panose="02040502050405020303" charset="0"/>
              </a:rPr>
              <a:t>What happened?</a:t>
            </a:r>
            <a:endParaRPr kumimoji="0" lang="en-US" altLang="zh-CN" sz="2400" u="none" strike="noStrike" kern="1200" cap="none" spc="0" normalizeH="0" baseline="0" noProof="1">
              <a:solidFill>
                <a:schemeClr val="lt1"/>
              </a:solidFill>
              <a:latin typeface="Georgia" panose="02040502050405020303" charset="0"/>
              <a:ea typeface="+mn-ea"/>
              <a:cs typeface="Georgia" panose="02040502050405020303"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u="none" strike="noStrike" kern="1200" cap="none" spc="0" normalizeH="0" baseline="0" noProof="1">
                <a:solidFill>
                  <a:schemeClr val="lt1"/>
                </a:solidFill>
                <a:latin typeface="Georgia" panose="02040502050405020303" charset="0"/>
                <a:ea typeface="+mn-ea"/>
                <a:cs typeface="Georgia" panose="02040502050405020303" charset="0"/>
              </a:rPr>
              <a:t>Emotions?</a:t>
            </a:r>
            <a:endParaRPr kumimoji="0" lang="en-US" altLang="zh-CN" sz="2400" u="none" strike="noStrike" kern="1200" cap="none" spc="0" normalizeH="0" baseline="0" noProof="1">
              <a:solidFill>
                <a:schemeClr val="lt1"/>
              </a:solidFill>
              <a:latin typeface="Georgia" panose="02040502050405020303" charset="0"/>
              <a:ea typeface="+mn-ea"/>
              <a:cs typeface="Georgia" panose="02040502050405020303" charset="0"/>
            </a:endParaRPr>
          </a:p>
        </p:txBody>
      </p:sp>
      <p:sp>
        <p:nvSpPr>
          <p:cNvPr id="17" name="MH_Number_1"/>
          <p:cNvSpPr/>
          <p:nvPr>
            <p:custDataLst>
              <p:tags r:id="rId1"/>
            </p:custDataLst>
          </p:nvPr>
        </p:nvSpPr>
        <p:spPr>
          <a:xfrm>
            <a:off x="346075" y="201930"/>
            <a:ext cx="3142615" cy="4984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Read the plot</a:t>
            </a:r>
            <a:endParaRPr 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本框 17"/>
          <p:cNvSpPr txBox="1"/>
          <p:nvPr/>
        </p:nvSpPr>
        <p:spPr>
          <a:xfrm>
            <a:off x="4530090" y="201930"/>
            <a:ext cx="6805295" cy="583565"/>
          </a:xfrm>
          <a:prstGeom prst="rect">
            <a:avLst/>
          </a:prstGeom>
          <a:noFill/>
        </p:spPr>
        <p:txBody>
          <a:bodyPr wrap="square" rtlCol="0">
            <a:spAutoFit/>
          </a:bodyPr>
          <a:lstStyle/>
          <a:p>
            <a:r>
              <a:rPr lang="en-US" altLang="zh-CN" sz="3200" b="1">
                <a:latin typeface="Franklin Gothic Demi Cond" panose="020B0706030402020204" charset="0"/>
                <a:cs typeface="Franklin Gothic Demi Cond" panose="020B0706030402020204" charset="0"/>
                <a:sym typeface="+mn-ea"/>
              </a:rPr>
              <a:t>Clarify the main events </a:t>
            </a:r>
            <a:r>
              <a:rPr lang="zh-CN" altLang="en-US" sz="2800" b="1">
                <a:sym typeface="+mn-ea"/>
              </a:rPr>
              <a:t>(</a:t>
            </a:r>
            <a:r>
              <a:rPr lang="zh-CN" altLang="en-US" sz="2800" b="1"/>
              <a:t>理清主要事件)</a:t>
            </a:r>
            <a:endParaRPr lang="zh-CN" altLang="en-US" sz="2800" b="1"/>
          </a:p>
        </p:txBody>
      </p:sp>
      <p:grpSp>
        <p:nvGrpSpPr>
          <p:cNvPr id="22" name="组合 21"/>
          <p:cNvGrpSpPr/>
          <p:nvPr/>
        </p:nvGrpSpPr>
        <p:grpSpPr>
          <a:xfrm>
            <a:off x="781050" y="4665980"/>
            <a:ext cx="2967355" cy="689610"/>
            <a:chOff x="640" y="7308"/>
            <a:chExt cx="4673" cy="1086"/>
          </a:xfrm>
        </p:grpSpPr>
        <p:sp>
          <p:nvSpPr>
            <p:cNvPr id="29" name="矩形: 圆角 28"/>
            <p:cNvSpPr/>
            <p:nvPr/>
          </p:nvSpPr>
          <p:spPr>
            <a:xfrm>
              <a:off x="640" y="7308"/>
              <a:ext cx="4621" cy="1086"/>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mbria" panose="02040503050406030204"/>
                <a:ea typeface="微软雅黑" panose="020B0503020204020204" pitchFamily="34" charset="-122"/>
                <a:cs typeface="+mn-cs"/>
              </a:endParaRPr>
            </a:p>
          </p:txBody>
        </p:sp>
        <p:sp>
          <p:nvSpPr>
            <p:cNvPr id="20" name="文本框 19"/>
            <p:cNvSpPr txBox="1"/>
            <p:nvPr/>
          </p:nvSpPr>
          <p:spPr>
            <a:xfrm>
              <a:off x="820" y="7503"/>
              <a:ext cx="4493" cy="727"/>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My car broke down.</a:t>
              </a:r>
              <a:endParaRPr lang="en-US" altLang="zh-CN" sz="2400" dirty="0">
                <a:latin typeface="Times New Roman" panose="02020603050405020304" pitchFamily="18" charset="0"/>
                <a:cs typeface="Times New Roman" panose="02020603050405020304" pitchFamily="18" charset="0"/>
              </a:endParaRPr>
            </a:p>
          </p:txBody>
        </p:sp>
      </p:grpSp>
      <p:grpSp>
        <p:nvGrpSpPr>
          <p:cNvPr id="23" name="组合 22"/>
          <p:cNvGrpSpPr/>
          <p:nvPr/>
        </p:nvGrpSpPr>
        <p:grpSpPr>
          <a:xfrm>
            <a:off x="1339850" y="3629660"/>
            <a:ext cx="2934335" cy="831215"/>
            <a:chOff x="640" y="7197"/>
            <a:chExt cx="4621" cy="1309"/>
          </a:xfrm>
        </p:grpSpPr>
        <p:sp>
          <p:nvSpPr>
            <p:cNvPr id="25" name="矩形: 圆角 28"/>
            <p:cNvSpPr/>
            <p:nvPr/>
          </p:nvSpPr>
          <p:spPr>
            <a:xfrm>
              <a:off x="640" y="7308"/>
              <a:ext cx="4621" cy="1086"/>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mbria" panose="02040503050406030204"/>
                <a:ea typeface="微软雅黑" panose="020B0503020204020204" pitchFamily="34" charset="-122"/>
                <a:cs typeface="+mn-cs"/>
              </a:endParaRPr>
            </a:p>
          </p:txBody>
        </p:sp>
        <p:sp>
          <p:nvSpPr>
            <p:cNvPr id="26" name="文本框 25"/>
            <p:cNvSpPr txBox="1"/>
            <p:nvPr/>
          </p:nvSpPr>
          <p:spPr>
            <a:xfrm>
              <a:off x="767" y="7197"/>
              <a:ext cx="4493" cy="1309"/>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A Mexican family helped me fix car.</a:t>
              </a:r>
              <a:endParaRPr lang="en-US" altLang="zh-CN" sz="2400" dirty="0">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1903730" y="2623820"/>
            <a:ext cx="2934335" cy="831215"/>
            <a:chOff x="640" y="7197"/>
            <a:chExt cx="4621" cy="1309"/>
          </a:xfrm>
        </p:grpSpPr>
        <p:sp>
          <p:nvSpPr>
            <p:cNvPr id="28" name="矩形: 圆角 28"/>
            <p:cNvSpPr/>
            <p:nvPr/>
          </p:nvSpPr>
          <p:spPr>
            <a:xfrm>
              <a:off x="640" y="7308"/>
              <a:ext cx="4621" cy="1086"/>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mbria" panose="02040503050406030204"/>
                <a:ea typeface="微软雅黑" panose="020B0503020204020204" pitchFamily="34" charset="-122"/>
                <a:cs typeface="+mn-cs"/>
              </a:endParaRPr>
            </a:p>
          </p:txBody>
        </p:sp>
        <p:sp>
          <p:nvSpPr>
            <p:cNvPr id="30" name="文本框 29"/>
            <p:cNvSpPr txBox="1"/>
            <p:nvPr/>
          </p:nvSpPr>
          <p:spPr>
            <a:xfrm>
              <a:off x="767" y="7197"/>
              <a:ext cx="4493" cy="1309"/>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The family wouldn’t accept my 20 dollars.</a:t>
              </a:r>
              <a:endParaRPr lang="en-US" altLang="zh-CN" sz="2400" dirty="0">
                <a:latin typeface="Times New Roman" panose="02020603050405020304" pitchFamily="18" charset="0"/>
                <a:cs typeface="Times New Roman" panose="02020603050405020304" pitchFamily="18" charset="0"/>
              </a:endParaRPr>
            </a:p>
          </p:txBody>
        </p:sp>
      </p:grpSp>
      <p:grpSp>
        <p:nvGrpSpPr>
          <p:cNvPr id="31" name="组合 30"/>
          <p:cNvGrpSpPr/>
          <p:nvPr/>
        </p:nvGrpSpPr>
        <p:grpSpPr>
          <a:xfrm>
            <a:off x="1908175" y="1564005"/>
            <a:ext cx="3586480" cy="831215"/>
            <a:chOff x="640" y="7173"/>
            <a:chExt cx="4928" cy="1309"/>
          </a:xfrm>
        </p:grpSpPr>
        <p:sp>
          <p:nvSpPr>
            <p:cNvPr id="33" name="矩形: 圆角 28"/>
            <p:cNvSpPr/>
            <p:nvPr/>
          </p:nvSpPr>
          <p:spPr>
            <a:xfrm>
              <a:off x="640" y="7308"/>
              <a:ext cx="4621" cy="1086"/>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mbria" panose="02040503050406030204"/>
                <a:ea typeface="微软雅黑" panose="020B0503020204020204" pitchFamily="34" charset="-122"/>
                <a:cs typeface="+mn-cs"/>
              </a:endParaRPr>
            </a:p>
          </p:txBody>
        </p:sp>
        <p:sp>
          <p:nvSpPr>
            <p:cNvPr id="34" name="文本框 33"/>
            <p:cNvSpPr txBox="1"/>
            <p:nvPr/>
          </p:nvSpPr>
          <p:spPr>
            <a:xfrm>
              <a:off x="640" y="7173"/>
              <a:ext cx="4928" cy="1309"/>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I gave the money to the wife and talked to the girl.</a:t>
              </a:r>
              <a:endParaRPr lang="en-US" altLang="zh-CN" sz="2400" dirty="0">
                <a:latin typeface="Times New Roman" panose="02020603050405020304" pitchFamily="18" charset="0"/>
                <a:cs typeface="Times New Roman" panose="02020603050405020304" pitchFamily="18" charset="0"/>
              </a:endParaRPr>
            </a:p>
          </p:txBody>
        </p:sp>
      </p:grpSp>
      <p:sp>
        <p:nvSpPr>
          <p:cNvPr id="37" name="对话气泡: 矩形 17"/>
          <p:cNvSpPr/>
          <p:nvPr/>
        </p:nvSpPr>
        <p:spPr>
          <a:xfrm>
            <a:off x="4356735" y="3942715"/>
            <a:ext cx="3180080" cy="529590"/>
          </a:xfrm>
          <a:prstGeom prst="wedgeRectCallout">
            <a:avLst>
              <a:gd name="adj1" fmla="val -54442"/>
              <a:gd name="adj2" fmla="val -30076"/>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sz="2800" b="1" noProof="0" dirty="0">
                <a:ln>
                  <a:noFill/>
                </a:ln>
                <a:solidFill>
                  <a:prstClr val="white"/>
                </a:solidFill>
                <a:effectLst/>
                <a:uLnTx/>
                <a:uFillTx/>
                <a:latin typeface="Cambria" panose="02040503050406030204"/>
                <a:ea typeface="微软雅黑" panose="020B0503020204020204" pitchFamily="34" charset="-122"/>
                <a:sym typeface="+mn-ea"/>
              </a:rPr>
              <a:t>Grateful/Happy</a:t>
            </a:r>
            <a:endParaRPr kumimoji="0" lang="en-US" alt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sym typeface="+mn-ea"/>
            </a:endParaRPr>
          </a:p>
        </p:txBody>
      </p:sp>
      <p:sp>
        <p:nvSpPr>
          <p:cNvPr id="41" name="对话气泡: 矩形 17"/>
          <p:cNvSpPr/>
          <p:nvPr/>
        </p:nvSpPr>
        <p:spPr>
          <a:xfrm>
            <a:off x="5346065" y="1924367"/>
            <a:ext cx="1705610" cy="529590"/>
          </a:xfrm>
          <a:prstGeom prst="wedgeRectCallout">
            <a:avLst>
              <a:gd name="adj1" fmla="val -54442"/>
              <a:gd name="adj2" fmla="val -30076"/>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sz="2800" b="1" noProof="0" dirty="0">
                <a:ln>
                  <a:noFill/>
                </a:ln>
                <a:solidFill>
                  <a:prstClr val="white"/>
                </a:solidFill>
                <a:effectLst/>
                <a:uLnTx/>
                <a:uFillTx/>
                <a:latin typeface="Cambria" panose="02040503050406030204"/>
                <a:ea typeface="微软雅黑" panose="020B0503020204020204" pitchFamily="34" charset="-122"/>
                <a:sym typeface="+mn-ea"/>
              </a:rPr>
              <a:t>Relieved</a:t>
            </a:r>
            <a:endParaRPr kumimoji="0" lang="en-US" alt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sym typeface="+mn-ea"/>
            </a:endParaRPr>
          </a:p>
        </p:txBody>
      </p:sp>
      <p:grpSp>
        <p:nvGrpSpPr>
          <p:cNvPr id="43" name="组合 42"/>
          <p:cNvGrpSpPr/>
          <p:nvPr/>
        </p:nvGrpSpPr>
        <p:grpSpPr>
          <a:xfrm>
            <a:off x="6865620" y="828675"/>
            <a:ext cx="2934335" cy="831215"/>
            <a:chOff x="640" y="7173"/>
            <a:chExt cx="4621" cy="1309"/>
          </a:xfrm>
        </p:grpSpPr>
        <p:sp>
          <p:nvSpPr>
            <p:cNvPr id="44" name="矩形: 圆角 28"/>
            <p:cNvSpPr/>
            <p:nvPr/>
          </p:nvSpPr>
          <p:spPr>
            <a:xfrm>
              <a:off x="640" y="7308"/>
              <a:ext cx="4621" cy="1086"/>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mbria" panose="02040503050406030204"/>
                <a:ea typeface="微软雅黑" panose="020B0503020204020204" pitchFamily="34" charset="-122"/>
                <a:cs typeface="+mn-cs"/>
              </a:endParaRPr>
            </a:p>
          </p:txBody>
        </p:sp>
        <p:sp>
          <p:nvSpPr>
            <p:cNvPr id="45" name="文本框 44"/>
            <p:cNvSpPr txBox="1"/>
            <p:nvPr/>
          </p:nvSpPr>
          <p:spPr>
            <a:xfrm>
              <a:off x="640" y="7173"/>
              <a:ext cx="4620" cy="1309"/>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The girl asked me if I’d had lunch.</a:t>
              </a:r>
              <a:endParaRPr lang="en-US" altLang="zh-CN" sz="2400" dirty="0">
                <a:latin typeface="Times New Roman" panose="02020603050405020304" pitchFamily="18" charset="0"/>
                <a:cs typeface="Times New Roman" panose="02020603050405020304" pitchFamily="18" charset="0"/>
              </a:endParaRPr>
            </a:p>
          </p:txBody>
        </p:sp>
      </p:grpSp>
      <p:sp>
        <p:nvSpPr>
          <p:cNvPr id="38" name="对话气泡: 矩形 17"/>
          <p:cNvSpPr/>
          <p:nvPr/>
        </p:nvSpPr>
        <p:spPr>
          <a:xfrm>
            <a:off x="3795395" y="4932045"/>
            <a:ext cx="2398395" cy="529590"/>
          </a:xfrm>
          <a:prstGeom prst="wedgeRectCallout">
            <a:avLst>
              <a:gd name="adj1" fmla="val -54442"/>
              <a:gd name="adj2" fmla="val -30076"/>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en-US" sz="2800" b="1" dirty="0">
                <a:solidFill>
                  <a:prstClr val="white"/>
                </a:solidFill>
                <a:latin typeface="Cambria" panose="02040503050406030204"/>
                <a:ea typeface="微软雅黑" panose="020B0503020204020204" pitchFamily="34" charset="-122"/>
                <a:sym typeface="+mn-ea"/>
              </a:rPr>
              <a:t>Cynical</a:t>
            </a:r>
            <a:endParaRPr kumimoji="0" lang="en-US" alt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sym typeface="+mn-ea"/>
            </a:endParaRPr>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ox(in)">
                                      <p:cBhvr>
                                        <p:cTn id="13" dur="20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ox(in)">
                                      <p:cBhvr>
                                        <p:cTn id="18" dur="20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ox(in)">
                                      <p:cBhvr>
                                        <p:cTn id="23" dur="20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box(in)">
                                      <p:cBhvr>
                                        <p:cTn id="28" dur="20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box(in)">
                                      <p:cBhvr>
                                        <p:cTn id="33" dur="20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box(in)">
                                      <p:cBhvr>
                                        <p:cTn id="38" dur="20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box(in)">
                                      <p:cBhvr>
                                        <p:cTn id="43" dur="2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box(in)">
                                      <p:cBhvr>
                                        <p:cTn id="48" dur="20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box(in)">
                                      <p:cBhvr>
                                        <p:cTn id="53"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4" grpId="0" bldLvl="0" animBg="1"/>
      <p:bldP spid="32" grpId="0" bldLvl="0" animBg="1"/>
      <p:bldP spid="37" grpId="0" bldLvl="0" animBg="1"/>
      <p:bldP spid="41" grpId="0" bldLvl="0" animBg="1"/>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73660"/>
            <a:ext cx="12014200" cy="6607810"/>
          </a:xfrm>
        </p:spPr>
        <p:txBody>
          <a:bodyPr/>
          <a:p>
            <a:endParaRPr lang="zh-CN" altLang="en-US" sz="3200" b="1">
              <a:solidFill>
                <a:srgbClr val="FF0000"/>
              </a:solidFill>
              <a:sym typeface="+mn-ea"/>
            </a:endParaRPr>
          </a:p>
          <a:p>
            <a:endParaRPr lang="zh-CN" altLang="en-US" sz="3200" b="1">
              <a:solidFill>
                <a:srgbClr val="FF0000"/>
              </a:solidFill>
              <a:sym typeface="+mn-ea"/>
            </a:endParaRPr>
          </a:p>
          <a:p>
            <a:r>
              <a:rPr lang="zh-CN" altLang="en-US" sz="3200" b="1">
                <a:solidFill>
                  <a:srgbClr val="FF0000"/>
                </a:solidFill>
                <a:sym typeface="+mn-ea"/>
              </a:rPr>
              <a:t>每个段落，想</a:t>
            </a:r>
            <a:r>
              <a:rPr lang="en-US" altLang="zh-CN" sz="3200" b="1">
                <a:solidFill>
                  <a:srgbClr val="FF0000"/>
                </a:solidFill>
                <a:sym typeface="+mn-ea"/>
              </a:rPr>
              <a:t>3</a:t>
            </a:r>
            <a:r>
              <a:rPr lang="zh-CN" altLang="en-US" sz="3200" b="1">
                <a:solidFill>
                  <a:srgbClr val="FF0000"/>
                </a:solidFill>
                <a:sym typeface="+mn-ea"/>
              </a:rPr>
              <a:t>个主要片段，先</a:t>
            </a:r>
            <a:r>
              <a:rPr lang="zh-CN" altLang="en-US" sz="3200" b="1" i="1" u="sng">
                <a:solidFill>
                  <a:srgbClr val="FF0000"/>
                </a:solidFill>
                <a:sym typeface="+mn-ea"/>
              </a:rPr>
              <a:t>内容</a:t>
            </a:r>
            <a:r>
              <a:rPr lang="zh-CN" altLang="en-US" sz="3200" b="1">
                <a:solidFill>
                  <a:srgbClr val="FF0000"/>
                </a:solidFill>
                <a:sym typeface="+mn-ea"/>
              </a:rPr>
              <a:t>，后</a:t>
            </a:r>
            <a:r>
              <a:rPr lang="zh-CN" altLang="en-US" sz="3200" b="1" i="1" u="sng">
                <a:solidFill>
                  <a:srgbClr val="FF0000"/>
                </a:solidFill>
                <a:sym typeface="+mn-ea"/>
              </a:rPr>
              <a:t>语言</a:t>
            </a:r>
            <a:endParaRPr lang="zh-CN" altLang="en-US" sz="3200" b="1" i="1" u="sng">
              <a:solidFill>
                <a:srgbClr val="FF0000"/>
              </a:solidFill>
              <a:sym typeface="+mn-ea"/>
            </a:endParaRPr>
          </a:p>
          <a:p>
            <a:endParaRPr lang="zh-CN" altLang="en-US" sz="3200" b="1">
              <a:solidFill>
                <a:srgbClr val="FF0000"/>
              </a:solidFill>
            </a:endParaRPr>
          </a:p>
          <a:p>
            <a:r>
              <a:rPr lang="zh-CN" altLang="en-US" sz="3200" b="1">
                <a:solidFill>
                  <a:srgbClr val="FF0000"/>
                </a:solidFill>
                <a:sym typeface="+mn-ea"/>
              </a:rPr>
              <a:t>内容：</a:t>
            </a:r>
            <a:r>
              <a:rPr lang="en-US" altLang="zh-CN" sz="3200" b="1">
                <a:solidFill>
                  <a:srgbClr val="FF0000"/>
                </a:solidFill>
                <a:sym typeface="+mn-ea"/>
              </a:rPr>
              <a:t>1</a:t>
            </a:r>
            <a:r>
              <a:rPr lang="zh-CN" altLang="en-US" sz="3200" b="1">
                <a:solidFill>
                  <a:srgbClr val="FF0000"/>
                </a:solidFill>
                <a:sym typeface="+mn-ea"/>
              </a:rPr>
              <a:t>）</a:t>
            </a:r>
            <a:r>
              <a:rPr lang="zh-CN" altLang="en-US" sz="3200" b="1">
                <a:solidFill>
                  <a:srgbClr val="FF0000"/>
                </a:solidFill>
                <a:sym typeface="+mn-ea"/>
              </a:rPr>
              <a:t>从第二段首句到结局：想</a:t>
            </a:r>
            <a:r>
              <a:rPr lang="en-US" altLang="zh-CN" sz="3200" b="1">
                <a:solidFill>
                  <a:srgbClr val="FF0000"/>
                </a:solidFill>
                <a:sym typeface="+mn-ea"/>
              </a:rPr>
              <a:t>3</a:t>
            </a:r>
            <a:r>
              <a:rPr lang="zh-CN" altLang="en-US" sz="3200" b="1">
                <a:solidFill>
                  <a:srgbClr val="FF0000"/>
                </a:solidFill>
                <a:sym typeface="+mn-ea"/>
              </a:rPr>
              <a:t>个主要片段</a:t>
            </a:r>
            <a:endParaRPr lang="en-US" altLang="zh-CN" sz="3200" b="1">
              <a:solidFill>
                <a:srgbClr val="FF0000"/>
              </a:solidFill>
              <a:sym typeface="+mn-ea"/>
            </a:endParaRPr>
          </a:p>
          <a:p>
            <a:pPr marL="0" indent="0">
              <a:buNone/>
            </a:pPr>
            <a:endParaRPr lang="zh-CN" altLang="en-US" sz="3200" b="1">
              <a:solidFill>
                <a:srgbClr val="FF0000"/>
              </a:solidFill>
              <a:sym typeface="+mn-ea"/>
            </a:endParaRPr>
          </a:p>
          <a:p>
            <a:pPr marL="0" indent="0">
              <a:buNone/>
            </a:pPr>
            <a:r>
              <a:rPr lang="zh-CN" altLang="en-US" sz="3200" b="1">
                <a:solidFill>
                  <a:srgbClr val="FF0000"/>
                </a:solidFill>
                <a:sym typeface="+mn-ea"/>
              </a:rPr>
              <a:t>            </a:t>
            </a:r>
            <a:r>
              <a:rPr lang="en-US" altLang="zh-CN" sz="3200" b="1">
                <a:solidFill>
                  <a:srgbClr val="FF0000"/>
                </a:solidFill>
                <a:sym typeface="+mn-ea"/>
              </a:rPr>
              <a:t>2</a:t>
            </a:r>
            <a:r>
              <a:rPr lang="zh-CN" altLang="en-US" sz="3200" b="1">
                <a:solidFill>
                  <a:srgbClr val="FF0000"/>
                </a:solidFill>
                <a:sym typeface="+mn-ea"/>
              </a:rPr>
              <a:t>）</a:t>
            </a:r>
            <a:r>
              <a:rPr lang="zh-CN" altLang="en-US" sz="3200" b="1">
                <a:solidFill>
                  <a:srgbClr val="FF0000"/>
                </a:solidFill>
                <a:sym typeface="+mn-ea"/>
              </a:rPr>
              <a:t>从故事到第二段首句：想三个主要片段，</a:t>
            </a:r>
            <a:r>
              <a:rPr lang="zh-CN" altLang="en-US" sz="3200" b="1">
                <a:solidFill>
                  <a:srgbClr val="FF0000"/>
                </a:solidFill>
                <a:sym typeface="+mn-ea"/>
              </a:rPr>
              <a:t>盯着第二段首句编</a:t>
            </a:r>
            <a:endParaRPr lang="zh-CN" altLang="en-US" sz="3200" b="1">
              <a:solidFill>
                <a:srgbClr val="FF0000"/>
              </a:solidFill>
            </a:endParaRPr>
          </a:p>
          <a:p>
            <a:pPr marL="0" indent="0">
              <a:buNone/>
            </a:pPr>
            <a:endParaRPr lang="en-US" altLang="zh-CN" sz="3200" b="1">
              <a:solidFill>
                <a:srgbClr val="FF0000"/>
              </a:solidFill>
            </a:endParaRPr>
          </a:p>
          <a:p>
            <a:r>
              <a:rPr lang="zh-CN" altLang="en-US" sz="3200" b="1" u="sng">
                <a:solidFill>
                  <a:srgbClr val="FF0000"/>
                </a:solidFill>
                <a:sym typeface="+mn-ea"/>
              </a:rPr>
              <a:t>特别要关注问题的解决过程和三个过渡句</a:t>
            </a:r>
            <a:r>
              <a:rPr lang="zh-CN" altLang="en-US" sz="3200" b="1">
                <a:solidFill>
                  <a:srgbClr val="FF0000"/>
                </a:solidFill>
                <a:sym typeface="+mn-ea"/>
              </a:rPr>
              <a:t>；注意时空变化及人物情感变化；切不可偏离文章主题，</a:t>
            </a:r>
            <a:r>
              <a:rPr lang="zh-CN" altLang="en-US" sz="3200" b="1" u="sng">
                <a:solidFill>
                  <a:srgbClr val="FF0000"/>
                </a:solidFill>
                <a:sym typeface="+mn-ea"/>
              </a:rPr>
              <a:t>不要想太复杂，别给自己挖坑</a:t>
            </a:r>
            <a:endParaRPr lang="zh-CN" altLang="en-US" sz="3200" b="1">
              <a:solidFill>
                <a:srgbClr val="FF0000"/>
              </a:solidFill>
              <a:sym typeface="+mn-ea"/>
            </a:endParaRPr>
          </a:p>
          <a:p>
            <a:pPr marL="0" indent="0">
              <a:buNone/>
            </a:pPr>
            <a:endParaRPr lang="en-US" altLang="zh-CN" sz="3200"/>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wipe(down)">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barn(inVertical)">
                                      <p:cBhvr>
                                        <p:cTn id="1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H_Number_1"/>
          <p:cNvSpPr/>
          <p:nvPr>
            <p:custDataLst>
              <p:tags r:id="rId1"/>
            </p:custDataLst>
          </p:nvPr>
        </p:nvSpPr>
        <p:spPr>
          <a:xfrm>
            <a:off x="346075" y="201930"/>
            <a:ext cx="4949825" cy="4984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Read the given sentences</a:t>
            </a:r>
            <a:endParaRPr 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0" y="1110615"/>
            <a:ext cx="8660765" cy="3970318"/>
          </a:xfrm>
          <a:prstGeom prst="rect">
            <a:avLst/>
          </a:prstGeom>
          <a:noFill/>
        </p:spPr>
        <p:txBody>
          <a:bodyPr wrap="square" rtlCol="0" anchor="t">
            <a:spAutoFit/>
          </a:bodyPr>
          <a:lstStyle/>
          <a:p>
            <a:r>
              <a:rPr lang="en-US" altLang="zh-CN" sz="2800" dirty="0">
                <a:latin typeface="Times New Roman" panose="02020603050405020304" pitchFamily="18" charset="0"/>
                <a:cs typeface="Times New Roman" panose="02020603050405020304" pitchFamily="18" charset="0"/>
              </a:rPr>
              <a:t>Para.1 When I was about to say goodbye, the girl asked if I'd had lunch.</a:t>
            </a:r>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Para.2  After they left, I got into my Jeep and opened the paper bag. </a:t>
            </a:r>
            <a:endParaRPr lang="en-US" altLang="zh-CN" sz="2800" dirty="0">
              <a:latin typeface="Times New Roman" panose="02020603050405020304" pitchFamily="18" charset="0"/>
              <a:cs typeface="Times New Roman" panose="02020603050405020304" pitchFamily="18" charset="0"/>
            </a:endParaRPr>
          </a:p>
        </p:txBody>
      </p:sp>
      <p:sp>
        <p:nvSpPr>
          <p:cNvPr id="9" name="圆角矩形 8"/>
          <p:cNvSpPr/>
          <p:nvPr/>
        </p:nvSpPr>
        <p:spPr>
          <a:xfrm>
            <a:off x="9006840" y="1110615"/>
            <a:ext cx="2531745" cy="897890"/>
          </a:xfrm>
          <a:prstGeom prst="roundRect">
            <a:avLst/>
          </a:prstGeom>
          <a:noFill/>
          <a:ln w="28575">
            <a:solidFill>
              <a:schemeClr val="accent4">
                <a:lumMod val="50000"/>
              </a:schemeClr>
            </a:solidFill>
          </a:ln>
          <a:extLst>
            <a:ext uri="{909E8E84-426E-40DD-AFC4-6F175D3DCCD1}">
              <a14:hiddenFill xmlns:a14="http://schemas.microsoft.com/office/drawing/2010/main">
                <a:solidFill>
                  <a:schemeClr val="accent4">
                    <a:lumMod val="7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C00000"/>
                </a:solidFill>
                <a:latin typeface="Georgia" panose="02040502050405020303" charset="0"/>
                <a:cs typeface="Georgia" panose="02040502050405020303" charset="0"/>
              </a:rPr>
              <a:t>A dilemma/</a:t>
            </a:r>
            <a:endParaRPr lang="en-US" altLang="zh-CN" sz="3200" dirty="0">
              <a:solidFill>
                <a:srgbClr val="C00000"/>
              </a:solidFill>
              <a:latin typeface="Georgia" panose="02040502050405020303" charset="0"/>
              <a:cs typeface="Georgia" panose="02040502050405020303" charset="0"/>
            </a:endParaRPr>
          </a:p>
          <a:p>
            <a:pPr algn="ctr"/>
            <a:r>
              <a:rPr lang="en-US" altLang="zh-CN" sz="3200" dirty="0">
                <a:solidFill>
                  <a:srgbClr val="C00000"/>
                </a:solidFill>
                <a:latin typeface="Georgia" panose="02040502050405020303" charset="0"/>
                <a:cs typeface="Georgia" panose="02040502050405020303" charset="0"/>
              </a:rPr>
              <a:t>hesitation</a:t>
            </a:r>
            <a:endParaRPr lang="en-US" altLang="zh-CN" sz="3200" dirty="0">
              <a:solidFill>
                <a:srgbClr val="C00000"/>
              </a:solidFill>
              <a:latin typeface="Georgia" panose="02040502050405020303" charset="0"/>
              <a:cs typeface="Georgia" panose="02040502050405020303" charset="0"/>
            </a:endParaRPr>
          </a:p>
        </p:txBody>
      </p:sp>
      <p:sp>
        <p:nvSpPr>
          <p:cNvPr id="4" name="圆角矩形 3"/>
          <p:cNvSpPr/>
          <p:nvPr/>
        </p:nvSpPr>
        <p:spPr>
          <a:xfrm>
            <a:off x="8975725" y="5802630"/>
            <a:ext cx="2531745" cy="598805"/>
          </a:xfrm>
          <a:prstGeom prst="roundRect">
            <a:avLst/>
          </a:prstGeom>
          <a:noFill/>
          <a:ln w="28575">
            <a:solidFill>
              <a:schemeClr val="accent4">
                <a:lumMod val="50000"/>
              </a:schemeClr>
            </a:solidFill>
          </a:ln>
          <a:extLst>
            <a:ext uri="{909E8E84-426E-40DD-AFC4-6F175D3DCCD1}">
              <a14:hiddenFill xmlns:a14="http://schemas.microsoft.com/office/drawing/2010/main">
                <a:solidFill>
                  <a:schemeClr val="accent4">
                    <a:lumMod val="7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C00000"/>
                </a:solidFill>
                <a:latin typeface="Georgia" panose="02040502050405020303" charset="0"/>
                <a:cs typeface="Georgia" panose="02040502050405020303" charset="0"/>
              </a:rPr>
              <a:t>A delight</a:t>
            </a:r>
            <a:endParaRPr lang="en-US" altLang="zh-CN" sz="3200" dirty="0">
              <a:solidFill>
                <a:srgbClr val="C00000"/>
              </a:solidFill>
              <a:latin typeface="Georgia" panose="02040502050405020303" charset="0"/>
              <a:cs typeface="Georgia" panose="02040502050405020303" charset="0"/>
            </a:endParaRPr>
          </a:p>
        </p:txBody>
      </p:sp>
      <p:sp>
        <p:nvSpPr>
          <p:cNvPr id="5" name="文本框 4"/>
          <p:cNvSpPr txBox="1"/>
          <p:nvPr/>
        </p:nvSpPr>
        <p:spPr>
          <a:xfrm>
            <a:off x="5552440" y="159385"/>
            <a:ext cx="6332855" cy="583565"/>
          </a:xfrm>
          <a:prstGeom prst="rect">
            <a:avLst/>
          </a:prstGeom>
          <a:noFill/>
        </p:spPr>
        <p:txBody>
          <a:bodyPr wrap="square" rtlCol="0">
            <a:spAutoFit/>
          </a:bodyPr>
          <a:lstStyle/>
          <a:p>
            <a:r>
              <a:rPr lang="en-US" altLang="zh-CN" sz="3200" b="1">
                <a:latin typeface="Franklin Gothic Demi Cond" panose="020B0706030402020204" charset="0"/>
                <a:cs typeface="Franklin Gothic Demi Cond" panose="020B0706030402020204" charset="0"/>
              </a:rPr>
              <a:t>Predict the ending</a:t>
            </a:r>
            <a:r>
              <a:rPr lang="en-US" altLang="zh-CN" sz="3200" b="1"/>
              <a:t> </a:t>
            </a:r>
            <a:r>
              <a:rPr lang="zh-CN" altLang="en-US" sz="2800" b="1"/>
              <a:t>(预测故事结尾)</a:t>
            </a:r>
            <a:endParaRPr lang="en-US" altLang="zh-CN" sz="3200" b="1"/>
          </a:p>
        </p:txBody>
      </p:sp>
      <p:sp>
        <p:nvSpPr>
          <p:cNvPr id="8" name="文本框 7"/>
          <p:cNvSpPr txBox="1"/>
          <p:nvPr/>
        </p:nvSpPr>
        <p:spPr>
          <a:xfrm>
            <a:off x="0" y="2113281"/>
            <a:ext cx="12120880" cy="1814830"/>
          </a:xfrm>
          <a:prstGeom prst="rect">
            <a:avLst/>
          </a:prstGeom>
          <a:noFill/>
        </p:spPr>
        <p:txBody>
          <a:bodyPr wrap="squar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Q1: What was my reacton? (about lunch) </a:t>
            </a:r>
            <a:r>
              <a:rPr lang="zh-CN" altLang="en-US" sz="2800" b="1" dirty="0">
                <a:solidFill>
                  <a:srgbClr val="FF0000"/>
                </a:solidFill>
                <a:latin typeface="Times New Roman" panose="02020603050405020304" pitchFamily="18" charset="0"/>
                <a:cs typeface="Times New Roman" panose="02020603050405020304" pitchFamily="18" charset="0"/>
                <a:sym typeface="+mn-ea"/>
              </a:rPr>
              <a:t>（</a:t>
            </a:r>
            <a:r>
              <a:rPr lang="en-US" altLang="zh-CN" sz="2800" b="1" dirty="0">
                <a:solidFill>
                  <a:srgbClr val="FF0000"/>
                </a:solidFill>
                <a:latin typeface="Times New Roman" panose="02020603050405020304" pitchFamily="18" charset="0"/>
                <a:cs typeface="Times New Roman" panose="02020603050405020304" pitchFamily="18" charset="0"/>
                <a:sym typeface="+mn-ea"/>
              </a:rPr>
              <a:t>W</a:t>
            </a:r>
            <a:r>
              <a:rPr lang="en-US" altLang="zh-CN" sz="2800" b="1" dirty="0">
                <a:solidFill>
                  <a:srgbClr val="FF0000"/>
                </a:solidFill>
                <a:latin typeface="Times New Roman" panose="02020603050405020304" pitchFamily="18" charset="0"/>
                <a:cs typeface="Times New Roman" panose="02020603050405020304" pitchFamily="18" charset="0"/>
                <a:sym typeface="+mn-ea"/>
              </a:rPr>
              <a:t>hy did she ask me the question?)</a:t>
            </a:r>
            <a:endParaRPr lang="en-US" altLang="zh-CN" sz="2800" b="1" dirty="0">
              <a:solidFill>
                <a:srgbClr val="FF0000"/>
              </a:solidFill>
              <a:latin typeface="Times New Roman" panose="02020603050405020304" pitchFamily="18" charset="0"/>
              <a:cs typeface="Times New Roman" panose="02020603050405020304" pitchFamily="18" charset="0"/>
            </a:endParaRPr>
          </a:p>
          <a:p>
            <a:r>
              <a:rPr lang="en-US" altLang="zh-CN" sz="2800" b="1" dirty="0">
                <a:solidFill>
                  <a:srgbClr val="FF0000"/>
                </a:solidFill>
                <a:latin typeface="Times New Roman" panose="02020603050405020304" pitchFamily="18" charset="0"/>
                <a:cs typeface="Times New Roman" panose="02020603050405020304" pitchFamily="18" charset="0"/>
              </a:rPr>
              <a:t>Q2: What did the girl (and the family)do then? (The paper bag)  </a:t>
            </a:r>
            <a:endParaRPr lang="en-US" altLang="zh-CN" sz="2800" b="1" dirty="0">
              <a:solidFill>
                <a:srgbClr val="FF0000"/>
              </a:solidFill>
              <a:latin typeface="Times New Roman" panose="02020603050405020304" pitchFamily="18" charset="0"/>
              <a:cs typeface="Times New Roman" panose="02020603050405020304" pitchFamily="18" charset="0"/>
            </a:endParaRPr>
          </a:p>
          <a:p>
            <a:r>
              <a:rPr lang="en-US" altLang="zh-CN" sz="2800" b="1" dirty="0">
                <a:solidFill>
                  <a:srgbClr val="FF0000"/>
                </a:solidFill>
                <a:latin typeface="Times New Roman" panose="02020603050405020304" pitchFamily="18" charset="0"/>
                <a:cs typeface="Times New Roman" panose="02020603050405020304" pitchFamily="18" charset="0"/>
              </a:rPr>
              <a:t>Q3: What's my reaction?   </a:t>
            </a:r>
            <a:endParaRPr lang="en-US" altLang="zh-CN" sz="2800" b="1" dirty="0">
              <a:solidFill>
                <a:srgbClr val="FF0000"/>
              </a:solidFill>
              <a:latin typeface="Times New Roman" panose="02020603050405020304" pitchFamily="18" charset="0"/>
              <a:cs typeface="Times New Roman" panose="02020603050405020304" pitchFamily="18" charset="0"/>
            </a:endParaRPr>
          </a:p>
          <a:p>
            <a:r>
              <a:rPr lang="en-US" altLang="zh-CN" sz="2800" b="1" dirty="0">
                <a:solidFill>
                  <a:srgbClr val="FF0000"/>
                </a:solidFill>
                <a:latin typeface="Times New Roman" panose="02020603050405020304" pitchFamily="18" charset="0"/>
                <a:cs typeface="Times New Roman" panose="02020603050405020304" pitchFamily="18" charset="0"/>
              </a:rPr>
              <a:t>Q4:</a:t>
            </a:r>
            <a:r>
              <a:rPr lang="en-US" altLang="zh-CN" sz="2800" b="1" dirty="0">
                <a:solidFill>
                  <a:schemeClr val="accent1"/>
                </a:solidFill>
                <a:latin typeface="Times New Roman" panose="02020603050405020304" pitchFamily="18" charset="0"/>
                <a:cs typeface="Times New Roman" panose="02020603050405020304" pitchFamily="18" charset="0"/>
              </a:rPr>
              <a:t>How did they leave?How did we bid farewell?</a:t>
            </a:r>
            <a:r>
              <a:rPr lang="en-US" altLang="zh-CN" sz="2800" b="1" dirty="0">
                <a:solidFill>
                  <a:srgbClr val="FF0000"/>
                </a:solidFill>
                <a:latin typeface="Times New Roman" panose="02020603050405020304" pitchFamily="18" charset="0"/>
                <a:cs typeface="Times New Roman" panose="02020603050405020304" pitchFamily="18" charset="0"/>
              </a:rPr>
              <a:t> </a:t>
            </a:r>
            <a:endParaRPr lang="en-US" altLang="zh-CN" sz="2800" b="1" dirty="0">
              <a:solidFill>
                <a:srgbClr val="FF0000"/>
              </a:solidFill>
              <a:latin typeface="Times New Roman" panose="02020603050405020304" pitchFamily="18" charset="0"/>
              <a:cs typeface="Times New Roman" panose="02020603050405020304" pitchFamily="18" charset="0"/>
            </a:endParaRPr>
          </a:p>
        </p:txBody>
      </p:sp>
      <p:sp>
        <p:nvSpPr>
          <p:cNvPr id="12" name="圆角矩形 11"/>
          <p:cNvSpPr/>
          <p:nvPr/>
        </p:nvSpPr>
        <p:spPr>
          <a:xfrm>
            <a:off x="1115061" y="4098708"/>
            <a:ext cx="2050415" cy="48133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43814" y="4512226"/>
            <a:ext cx="1567815" cy="48133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43814" y="1564641"/>
            <a:ext cx="2303146" cy="54864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3814" y="5106909"/>
            <a:ext cx="8495348" cy="1814830"/>
          </a:xfrm>
          <a:prstGeom prst="rect">
            <a:avLst/>
          </a:prstGeom>
          <a:noFill/>
        </p:spPr>
        <p:txBody>
          <a:bodyPr wrap="squar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Q1: What did I find in the paper bag?</a:t>
            </a:r>
            <a:endParaRPr lang="en-US" altLang="zh-CN" sz="2800" b="1" dirty="0">
              <a:solidFill>
                <a:srgbClr val="FF0000"/>
              </a:solidFill>
              <a:latin typeface="Times New Roman" panose="02020603050405020304" pitchFamily="18" charset="0"/>
              <a:cs typeface="Times New Roman" panose="02020603050405020304" pitchFamily="18" charset="0"/>
            </a:endParaRPr>
          </a:p>
          <a:p>
            <a:r>
              <a:rPr lang="en-US" altLang="zh-CN" sz="2800" b="1" dirty="0">
                <a:solidFill>
                  <a:srgbClr val="FF0000"/>
                </a:solidFill>
                <a:latin typeface="Times New Roman" panose="02020603050405020304" pitchFamily="18" charset="0"/>
                <a:cs typeface="Times New Roman" panose="02020603050405020304" pitchFamily="18" charset="0"/>
              </a:rPr>
              <a:t>Q2: What's my response?</a:t>
            </a:r>
            <a:endParaRPr lang="en-US" altLang="zh-CN" sz="2800" b="1" dirty="0">
              <a:solidFill>
                <a:srgbClr val="FF0000"/>
              </a:solidFill>
              <a:latin typeface="Times New Roman" panose="02020603050405020304" pitchFamily="18" charset="0"/>
              <a:cs typeface="Times New Roman" panose="02020603050405020304" pitchFamily="18" charset="0"/>
            </a:endParaRPr>
          </a:p>
          <a:p>
            <a:r>
              <a:rPr lang="en-US" altLang="zh-CN" sz="2800" b="1" dirty="0">
                <a:solidFill>
                  <a:srgbClr val="FF0000"/>
                </a:solidFill>
                <a:latin typeface="Times New Roman" panose="02020603050405020304" pitchFamily="18" charset="0"/>
                <a:cs typeface="Times New Roman" panose="02020603050405020304" pitchFamily="18" charset="0"/>
              </a:rPr>
              <a:t>Q3: </a:t>
            </a:r>
            <a:r>
              <a:rPr lang="en-US" altLang="zh-CN" sz="2800" b="1" dirty="0">
                <a:solidFill>
                  <a:srgbClr val="FF0000"/>
                </a:solidFill>
                <a:latin typeface="Times New Roman" panose="02020603050405020304" pitchFamily="18" charset="0"/>
                <a:cs typeface="Times New Roman" panose="02020603050405020304" pitchFamily="18" charset="0"/>
                <a:sym typeface="+mn-ea"/>
              </a:rPr>
              <a:t>How did I change the opinion towards strangers? </a:t>
            </a:r>
            <a:r>
              <a:rPr lang="en-US" altLang="zh-CN" sz="2800" b="1" dirty="0">
                <a:solidFill>
                  <a:srgbClr val="FF0000"/>
                </a:solidFill>
                <a:latin typeface="Times New Roman" panose="02020603050405020304" pitchFamily="18" charset="0"/>
                <a:cs typeface="Times New Roman" panose="02020603050405020304" pitchFamily="18" charset="0"/>
              </a:rPr>
              <a:t>What does the story intend to tell readers?</a:t>
            </a:r>
            <a:endParaRPr lang="en-US" altLang="zh-CN" sz="2800" b="1" dirty="0">
              <a:solidFill>
                <a:srgbClr val="FF0000"/>
              </a:solidFill>
              <a:latin typeface="Times New Roman" panose="02020603050405020304" pitchFamily="18" charset="0"/>
              <a:cs typeface="Times New Roman" panose="02020603050405020304" pitchFamily="18" charset="0"/>
            </a:endParaRPr>
          </a:p>
        </p:txBody>
      </p:sp>
      <p:cxnSp>
        <p:nvCxnSpPr>
          <p:cNvPr id="17" name="直线箭头连接符 16"/>
          <p:cNvCxnSpPr/>
          <p:nvPr/>
        </p:nvCxnSpPr>
        <p:spPr>
          <a:xfrm>
            <a:off x="10360025" y="2225040"/>
            <a:ext cx="0" cy="3703638"/>
          </a:xfrm>
          <a:prstGeom prst="straightConnector1">
            <a:avLst/>
          </a:prstGeom>
          <a:ln w="98425">
            <a:solidFill>
              <a:srgbClr val="C0504D"/>
            </a:solidFill>
            <a:prstDash val="sys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blinds(horizontal)">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blinds(horizontal)">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horizontal)">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blinds(horizontal)">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blinds(horizontal)">
                                      <p:cBhvr>
                                        <p:cTn id="32" dur="500"/>
                                        <p:tgtEl>
                                          <p:spTgt spid="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blinds(horizontal)">
                                      <p:cBhvr>
                                        <p:cTn id="37" dur="500"/>
                                        <p:tgtEl>
                                          <p:spTgt spid="8">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ox(in)">
                                      <p:cBhvr>
                                        <p:cTn id="42" dur="2000"/>
                                        <p:tgtEl>
                                          <p:spTgt spid="9"/>
                                        </p:tgtEl>
                                      </p:cBhvr>
                                    </p:animEffect>
                                  </p:childTnLst>
                                </p:cTn>
                              </p:par>
                              <p:par>
                                <p:cTn id="43" presetID="22" presetClass="entr" presetSubtype="1"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box(in)">
                                      <p:cBhvr>
                                        <p:cTn id="5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4" grpId="0" animBg="1"/>
      <p:bldP spid="12" grpId="1" animBg="1"/>
      <p:bldP spid="13" grpId="1" animBg="1"/>
      <p:bldP spid="1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nvGraphicFramePr>
        <p:xfrm>
          <a:off x="168910" y="1665605"/>
          <a:ext cx="5323840" cy="4419600"/>
        </p:xfrm>
        <a:graphic>
          <a:graphicData uri="http://schemas.openxmlformats.org/drawingml/2006/table">
            <a:tbl>
              <a:tblPr firstRow="1" bandRow="1">
                <a:tableStyleId>{5C22544A-7EE6-4342-B048-85BDC9FD1C3A}</a:tableStyleId>
              </a:tblPr>
              <a:tblGrid>
                <a:gridCol w="3529965"/>
                <a:gridCol w="1793875"/>
              </a:tblGrid>
              <a:tr h="762000">
                <a:tc gridSpan="2">
                  <a:txBody>
                    <a:bodyPr/>
                    <a:lstStyle/>
                    <a:p>
                      <a:pPr algn="ctr">
                        <a:buNone/>
                      </a:pPr>
                      <a:r>
                        <a:rPr lang="en-US" altLang="zh-CN" sz="3600" b="1">
                          <a:solidFill>
                            <a:schemeClr val="tx1"/>
                          </a:solidFill>
                          <a:latin typeface="Times New Roman" panose="02020603050405020304" pitchFamily="18" charset="0"/>
                          <a:cs typeface="Times New Roman" panose="02020603050405020304" pitchFamily="18" charset="0"/>
                        </a:rPr>
                        <a:t>Para.1</a:t>
                      </a:r>
                      <a:endParaRPr lang="en-US" altLang="zh-CN" sz="3600" b="1">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hMerge="1">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762000">
                <a:tc>
                  <a:txBody>
                    <a:bodyPr/>
                    <a:lstStyle/>
                    <a:p>
                      <a:pPr>
                        <a:buNone/>
                      </a:pPr>
                      <a:r>
                        <a:rPr lang="en-US" altLang="zh-CN" sz="3200" b="0">
                          <a:solidFill>
                            <a:schemeClr val="accent5">
                              <a:lumMod val="75000"/>
                            </a:schemeClr>
                          </a:solidFill>
                          <a:latin typeface="Times New Roman" panose="02020603050405020304" pitchFamily="18" charset="0"/>
                          <a:cs typeface="Times New Roman" panose="02020603050405020304" pitchFamily="18" charset="0"/>
                        </a:rPr>
                        <a:t>            plot</a:t>
                      </a:r>
                      <a:endParaRPr lang="en-US" altLang="zh-CN" sz="3200" b="0">
                        <a:solidFill>
                          <a:schemeClr val="accent5">
                            <a:lumMod val="75000"/>
                          </a:schemeClr>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l">
                        <a:buNone/>
                      </a:pPr>
                      <a:r>
                        <a:rPr lang="en-US" altLang="zh-CN" sz="3200" b="0">
                          <a:solidFill>
                            <a:srgbClr val="FF0000"/>
                          </a:solidFill>
                          <a:latin typeface="Times New Roman" panose="02020603050405020304" pitchFamily="18" charset="0"/>
                          <a:cs typeface="Times New Roman" panose="02020603050405020304" pitchFamily="18" charset="0"/>
                        </a:rPr>
                        <a:t>emotion</a:t>
                      </a:r>
                      <a:r>
                        <a:rPr lang="en-US" altLang="zh-CN" sz="3200">
                          <a:solidFill>
                            <a:srgbClr val="FF0000"/>
                          </a:solidFill>
                          <a:latin typeface="Times New Roman" panose="02020603050405020304" pitchFamily="18" charset="0"/>
                          <a:cs typeface="Times New Roman" panose="02020603050405020304" pitchFamily="18" charset="0"/>
                        </a:rPr>
                        <a:t>s</a:t>
                      </a:r>
                      <a:endParaRPr lang="en-US" altLang="zh-CN" sz="3200">
                        <a:solidFill>
                          <a:srgbClr val="FF0000"/>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marL="457200" indent="-457200">
                        <a:buFont typeface="Wingdings" panose="05000000000000000000" charset="0"/>
                        <a:buChar char="Ø"/>
                      </a:pPr>
                      <a:endParaRPr lang="en-US" altLang="zh-CN" sz="4400" b="1">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endParaRPr lang="en-US" altLang="zh-CN" sz="2800" b="0" dirty="0">
                        <a:latin typeface="Times New Roman" panose="02020603050405020304" pitchFamily="18" charset="0"/>
                        <a:cs typeface="Times New Roman" panose="02020603050405020304" pitchFamily="18" charset="0"/>
                        <a:sym typeface="+mn-ea"/>
                      </a:endParaRPr>
                    </a:p>
                    <a:p>
                      <a:pPr>
                        <a:buNone/>
                      </a:pPr>
                      <a:endParaRPr lang="en-US" altLang="zh-CN" sz="2400" b="0" dirty="0">
                        <a:latin typeface="Times New Roman" panose="02020603050405020304" pitchFamily="18" charset="0"/>
                        <a:cs typeface="Times New Roman" panose="02020603050405020304" pitchFamily="18" charset="0"/>
                        <a:sym typeface="+mn-ea"/>
                      </a:endParaRPr>
                    </a:p>
                    <a:p>
                      <a:pPr>
                        <a:buNone/>
                      </a:pPr>
                      <a:endParaRPr lang="en-US" altLang="zh-CN" sz="4400" b="1" dirty="0">
                        <a:sym typeface="+mn-ea"/>
                      </a:endParaRPr>
                    </a:p>
                    <a:p>
                      <a:pPr>
                        <a:buNone/>
                      </a:pPr>
                      <a:endParaRPr lang="en-US" altLang="zh-CN" sz="4400" b="1" dirty="0">
                        <a:sym typeface="+mn-ea"/>
                      </a:endParaRPr>
                    </a:p>
                    <a:p>
                      <a:pPr>
                        <a:buNone/>
                      </a:pPr>
                      <a:endParaRPr lang="en-US" altLang="zh-CN" sz="4400" b="1" dirty="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graphicFrame>
        <p:nvGraphicFramePr>
          <p:cNvPr id="6" name="表格 5"/>
          <p:cNvGraphicFramePr/>
          <p:nvPr>
            <p:custDataLst>
              <p:tags r:id="rId1"/>
            </p:custDataLst>
          </p:nvPr>
        </p:nvGraphicFramePr>
        <p:xfrm>
          <a:off x="5833745" y="1665605"/>
          <a:ext cx="6077585" cy="4479925"/>
        </p:xfrm>
        <a:graphic>
          <a:graphicData uri="http://schemas.openxmlformats.org/drawingml/2006/table">
            <a:tbl>
              <a:tblPr firstRow="1" bandRow="1">
                <a:tableStyleId>{5C22544A-7EE6-4342-B048-85BDC9FD1C3A}</a:tableStyleId>
              </a:tblPr>
              <a:tblGrid>
                <a:gridCol w="4064000"/>
                <a:gridCol w="2013585"/>
              </a:tblGrid>
              <a:tr h="817245">
                <a:tc gridSpan="2">
                  <a:txBody>
                    <a:bodyPr/>
                    <a:lstStyle/>
                    <a:p>
                      <a:pPr algn="ctr">
                        <a:buNone/>
                      </a:pPr>
                      <a:r>
                        <a:rPr lang="en-US" altLang="zh-CN" sz="3600" b="1">
                          <a:solidFill>
                            <a:schemeClr val="tx1"/>
                          </a:solidFill>
                          <a:latin typeface="Times New Roman" panose="02020603050405020304" pitchFamily="18" charset="0"/>
                          <a:cs typeface="Times New Roman" panose="02020603050405020304" pitchFamily="18" charset="0"/>
                        </a:rPr>
                        <a:t>Para.2</a:t>
                      </a:r>
                      <a:endParaRPr lang="en-US" altLang="zh-CN" sz="3600" b="1">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hMerge="1">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817880">
                <a:tc>
                  <a:txBody>
                    <a:bodyPr/>
                    <a:lstStyle/>
                    <a:p>
                      <a:pPr algn="l">
                        <a:buNone/>
                      </a:pPr>
                      <a:r>
                        <a:rPr lang="en-US" altLang="zh-CN" sz="3200" b="0">
                          <a:solidFill>
                            <a:schemeClr val="tx1"/>
                          </a:solidFill>
                          <a:latin typeface="Times New Roman" panose="02020603050405020304" pitchFamily="18" charset="0"/>
                          <a:cs typeface="Times New Roman" panose="02020603050405020304" pitchFamily="18" charset="0"/>
                        </a:rPr>
                        <a:t>                </a:t>
                      </a:r>
                      <a:r>
                        <a:rPr lang="en-US" altLang="zh-CN" sz="3200" b="0">
                          <a:solidFill>
                            <a:schemeClr val="accent5">
                              <a:lumMod val="75000"/>
                            </a:schemeClr>
                          </a:solidFill>
                          <a:latin typeface="Times New Roman" panose="02020603050405020304" pitchFamily="18" charset="0"/>
                          <a:cs typeface="Times New Roman" panose="02020603050405020304" pitchFamily="18" charset="0"/>
                        </a:rPr>
                        <a:t>plot</a:t>
                      </a:r>
                      <a:endParaRPr lang="en-US" altLang="zh-CN" sz="3200">
                        <a:solidFill>
                          <a:schemeClr val="accent5">
                            <a:lumMod val="75000"/>
                          </a:schemeClr>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l">
                        <a:buNone/>
                      </a:pPr>
                      <a:r>
                        <a:rPr lang="en-US" altLang="zh-CN" sz="3200" b="0">
                          <a:solidFill>
                            <a:srgbClr val="FF0000"/>
                          </a:solidFill>
                          <a:latin typeface="Times New Roman" panose="02020603050405020304" pitchFamily="18" charset="0"/>
                          <a:cs typeface="Times New Roman" panose="02020603050405020304" pitchFamily="18" charset="0"/>
                        </a:rPr>
                        <a:t>emotion</a:t>
                      </a:r>
                      <a:r>
                        <a:rPr lang="en-US" altLang="zh-CN" sz="3200">
                          <a:solidFill>
                            <a:srgbClr val="FF0000"/>
                          </a:solidFill>
                          <a:latin typeface="Times New Roman" panose="02020603050405020304" pitchFamily="18" charset="0"/>
                          <a:cs typeface="Times New Roman" panose="02020603050405020304" pitchFamily="18" charset="0"/>
                        </a:rPr>
                        <a:t>s</a:t>
                      </a:r>
                      <a:endParaRPr lang="en-US" altLang="zh-CN" sz="3200">
                        <a:solidFill>
                          <a:srgbClr val="FF0000"/>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844800">
                <a:tc>
                  <a:txBody>
                    <a:bodyPr/>
                    <a:lstStyle/>
                    <a:p>
                      <a:pPr marL="457200" indent="-457200">
                        <a:buFont typeface="Wingdings" panose="05000000000000000000" charset="0"/>
                        <a:buChar char="Ø"/>
                      </a:pPr>
                      <a:endParaRPr lang="en-US" altLang="zh-CN" sz="2400" dirty="0">
                        <a:latin typeface="Times New Roman" panose="02020603050405020304" pitchFamily="18" charset="0"/>
                        <a:cs typeface="Times New Roman" panose="02020603050405020304" pitchFamily="18" charset="0"/>
                        <a:sym typeface="+mn-ea"/>
                      </a:endParaRPr>
                    </a:p>
                    <a:p>
                      <a:pPr marL="457200" indent="-457200">
                        <a:buFont typeface="Wingdings" panose="05000000000000000000" charset="0"/>
                        <a:buChar char="Ø"/>
                      </a:pPr>
                      <a:endParaRPr lang="en-US" altLang="zh-CN" sz="2400" dirty="0">
                        <a:latin typeface="Times New Roman" panose="02020603050405020304" pitchFamily="18" charset="0"/>
                        <a:cs typeface="Times New Roman" panose="02020603050405020304" pitchFamily="18" charset="0"/>
                        <a:sym typeface="+mn-ea"/>
                      </a:endParaRPr>
                    </a:p>
                    <a:p>
                      <a:pPr marL="457200" indent="-457200">
                        <a:buFont typeface="Wingdings" panose="05000000000000000000" charset="0"/>
                        <a:buChar char="Ø"/>
                      </a:pPr>
                      <a:endParaRPr lang="en-US" altLang="zh-CN" sz="2400" b="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endParaRPr lang="en-US" altLang="zh-CN" sz="2400" dirty="0">
                        <a:latin typeface="Times New Roman" panose="02020603050405020304" pitchFamily="18" charset="0"/>
                        <a:cs typeface="Times New Roman" panose="02020603050405020304" pitchFamily="18" charset="0"/>
                        <a:sym typeface="+mn-ea"/>
                      </a:endParaRPr>
                    </a:p>
                    <a:p>
                      <a:pPr>
                        <a:buNone/>
                      </a:pPr>
                      <a:endParaRPr lang="en-US" altLang="zh-CN" sz="2400" dirty="0">
                        <a:latin typeface="Times New Roman" panose="02020603050405020304" pitchFamily="18" charset="0"/>
                        <a:cs typeface="Times New Roman" panose="02020603050405020304" pitchFamily="18" charset="0"/>
                        <a:sym typeface="+mn-ea"/>
                      </a:endParaRPr>
                    </a:p>
                    <a:p>
                      <a:pPr>
                        <a:buNone/>
                      </a:pPr>
                      <a:endParaRPr lang="en-US" altLang="zh-CN" sz="3200" dirty="0">
                        <a:latin typeface="Times New Roman" panose="02020603050405020304" pitchFamily="18" charset="0"/>
                        <a:cs typeface="Times New Roman" panose="02020603050405020304" pitchFamily="18" charset="0"/>
                        <a:sym typeface="+mn-ea"/>
                      </a:endParaRPr>
                    </a:p>
                    <a:p>
                      <a:pPr>
                        <a:buNone/>
                      </a:pPr>
                      <a:endParaRPr lang="en-US" altLang="zh-CN" sz="4400" b="1" dirty="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3" name="MH_Number_1"/>
          <p:cNvSpPr/>
          <p:nvPr>
            <p:custDataLst>
              <p:tags r:id="rId2"/>
            </p:custDataLst>
          </p:nvPr>
        </p:nvSpPr>
        <p:spPr>
          <a:xfrm>
            <a:off x="336550" y="201930"/>
            <a:ext cx="4069715" cy="4984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list the writing points</a:t>
            </a:r>
            <a:endParaRPr 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4970145" y="159385"/>
            <a:ext cx="5908675" cy="583565"/>
          </a:xfrm>
          <a:prstGeom prst="rect">
            <a:avLst/>
          </a:prstGeom>
          <a:noFill/>
        </p:spPr>
        <p:txBody>
          <a:bodyPr wrap="square" rtlCol="0">
            <a:spAutoFit/>
          </a:bodyPr>
          <a:lstStyle/>
          <a:p>
            <a:r>
              <a:rPr lang="en-US" altLang="zh-CN" sz="3200" b="1">
                <a:latin typeface="Franklin Gothic Demi Cond" panose="020B0706030402020204" charset="0"/>
                <a:cs typeface="Franklin Gothic Demi Cond" panose="020B0706030402020204" charset="0"/>
              </a:rPr>
              <a:t>List the outline </a:t>
            </a:r>
            <a:r>
              <a:rPr lang="zh-CN" altLang="en-US" sz="2800" b="1"/>
              <a:t>(罗列写作要点)</a:t>
            </a:r>
            <a:endParaRPr lang="zh-CN" altLang="en-US" sz="2800" b="1"/>
          </a:p>
        </p:txBody>
      </p:sp>
      <p:sp>
        <p:nvSpPr>
          <p:cNvPr id="7" name="文本框 6"/>
          <p:cNvSpPr txBox="1"/>
          <p:nvPr/>
        </p:nvSpPr>
        <p:spPr>
          <a:xfrm>
            <a:off x="168910" y="3359785"/>
            <a:ext cx="3446780" cy="2677656"/>
          </a:xfrm>
          <a:prstGeom prst="rect">
            <a:avLst/>
          </a:prstGeom>
          <a:noFill/>
        </p:spPr>
        <p:txBody>
          <a:bodyPr wrap="square" rtlCol="0">
            <a:spAutoFit/>
          </a:bodyPr>
          <a:lstStyle/>
          <a:p>
            <a:pPr marL="457200" indent="-457200" algn="l">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I responded to the girl.</a:t>
            </a:r>
            <a:endParaRPr lang="en-US" altLang="zh-CN" sz="2400" b="0" dirty="0">
              <a:latin typeface="Times New Roman" panose="02020603050405020304" pitchFamily="18" charset="0"/>
              <a:cs typeface="Times New Roman" panose="02020603050405020304" pitchFamily="18" charset="0"/>
              <a:sym typeface="+mn-ea"/>
            </a:endParaRPr>
          </a:p>
          <a:p>
            <a:pPr algn="l"/>
            <a:endParaRPr lang="en-US" altLang="zh-CN" sz="2400" dirty="0">
              <a:latin typeface="Times New Roman" panose="02020603050405020304" pitchFamily="18" charset="0"/>
              <a:cs typeface="Times New Roman" panose="02020603050405020304" pitchFamily="18" charset="0"/>
              <a:sym typeface="+mn-ea"/>
            </a:endParaRPr>
          </a:p>
          <a:p>
            <a:pPr marL="457200" indent="-457200" algn="l">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The girl handed me the lunch.</a:t>
            </a:r>
            <a:endParaRPr lang="en-US" altLang="zh-CN" sz="2400" dirty="0">
              <a:latin typeface="Times New Roman" panose="02020603050405020304" pitchFamily="18" charset="0"/>
              <a:cs typeface="Times New Roman" panose="02020603050405020304" pitchFamily="18" charset="0"/>
              <a:sym typeface="+mn-ea"/>
            </a:endParaRPr>
          </a:p>
          <a:p>
            <a:pPr marL="457200" indent="-457200" algn="l">
              <a:buFont typeface="Wingdings" panose="05000000000000000000" charset="0"/>
              <a:buChar char="Ø"/>
            </a:pPr>
            <a:endParaRPr lang="en-US" altLang="zh-CN" sz="2400" b="0" dirty="0">
              <a:latin typeface="Times New Roman" panose="02020603050405020304" pitchFamily="18" charset="0"/>
              <a:cs typeface="Times New Roman" panose="02020603050405020304" pitchFamily="18" charset="0"/>
              <a:sym typeface="+mn-ea"/>
            </a:endParaRPr>
          </a:p>
          <a:p>
            <a:pPr marL="457200" indent="-457200" algn="l">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The Mexican family left.</a:t>
            </a:r>
            <a:endParaRPr lang="en-US" altLang="zh-CN" sz="4400" b="1" dirty="0">
              <a:latin typeface="Times New Roman" panose="02020603050405020304" pitchFamily="18" charset="0"/>
              <a:cs typeface="Times New Roman" panose="02020603050405020304" pitchFamily="18" charset="0"/>
              <a:sym typeface="+mn-ea"/>
            </a:endParaRPr>
          </a:p>
        </p:txBody>
      </p:sp>
      <p:sp>
        <p:nvSpPr>
          <p:cNvPr id="8" name="文本框 7"/>
          <p:cNvSpPr txBox="1"/>
          <p:nvPr/>
        </p:nvSpPr>
        <p:spPr>
          <a:xfrm>
            <a:off x="3783330" y="3429000"/>
            <a:ext cx="1765300" cy="1938020"/>
          </a:xfrm>
          <a:prstGeom prst="rect">
            <a:avLst/>
          </a:prstGeom>
          <a:noFill/>
        </p:spPr>
        <p:txBody>
          <a:bodyPr wrap="square" rtlCol="0">
            <a:spAutoFit/>
          </a:bodyPr>
          <a:lstStyle/>
          <a:p>
            <a:pPr algn="l">
              <a:buNone/>
            </a:pPr>
            <a:r>
              <a:rPr lang="en-US" altLang="zh-CN" sz="2400" dirty="0">
                <a:solidFill>
                  <a:srgbClr val="FF0000"/>
                </a:solidFill>
                <a:latin typeface="Times New Roman" panose="02020603050405020304" pitchFamily="18" charset="0"/>
                <a:cs typeface="Times New Roman" panose="02020603050405020304" pitchFamily="18" charset="0"/>
                <a:sym typeface="+mn-ea"/>
              </a:rPr>
              <a:t>hesitant/</a:t>
            </a:r>
            <a:endParaRPr lang="en-US" altLang="zh-CN" sz="2400" dirty="0">
              <a:solidFill>
                <a:srgbClr val="FF0000"/>
              </a:solidFill>
              <a:latin typeface="Times New Roman" panose="02020603050405020304" pitchFamily="18" charset="0"/>
              <a:cs typeface="Times New Roman" panose="02020603050405020304" pitchFamily="18" charset="0"/>
              <a:sym typeface="+mn-ea"/>
            </a:endParaRPr>
          </a:p>
          <a:p>
            <a:pPr algn="l">
              <a:buNone/>
            </a:pPr>
            <a:r>
              <a:rPr lang="en-US" altLang="zh-CN" sz="2400" dirty="0">
                <a:solidFill>
                  <a:srgbClr val="FF0000"/>
                </a:solidFill>
                <a:latin typeface="Times New Roman" panose="02020603050405020304" pitchFamily="18" charset="0"/>
                <a:cs typeface="Times New Roman" panose="02020603050405020304" pitchFamily="18" charset="0"/>
                <a:sym typeface="+mn-ea"/>
              </a:rPr>
              <a:t>embarrassed/awkward</a:t>
            </a:r>
            <a:endParaRPr lang="en-US" altLang="zh-CN" sz="2400" b="0" dirty="0">
              <a:solidFill>
                <a:srgbClr val="FF0000"/>
              </a:solidFill>
              <a:latin typeface="Times New Roman" panose="02020603050405020304" pitchFamily="18" charset="0"/>
              <a:cs typeface="Times New Roman" panose="02020603050405020304" pitchFamily="18" charset="0"/>
              <a:sym typeface="+mn-ea"/>
            </a:endParaRPr>
          </a:p>
          <a:p>
            <a:pPr algn="l">
              <a:buNone/>
            </a:pPr>
            <a:endParaRPr lang="en-US" altLang="zh-CN" sz="2400" b="0" dirty="0">
              <a:solidFill>
                <a:srgbClr val="FF0000"/>
              </a:solidFill>
              <a:latin typeface="Times New Roman" panose="02020603050405020304" pitchFamily="18" charset="0"/>
              <a:cs typeface="Times New Roman" panose="02020603050405020304" pitchFamily="18" charset="0"/>
              <a:sym typeface="+mn-ea"/>
            </a:endParaRPr>
          </a:p>
          <a:p>
            <a:pPr algn="l">
              <a:buNone/>
            </a:pPr>
            <a:endParaRPr lang="en-US" altLang="zh-CN" sz="2400" b="0" dirty="0">
              <a:solidFill>
                <a:srgbClr val="FF0000"/>
              </a:solidFill>
              <a:latin typeface="Times New Roman" panose="02020603050405020304" pitchFamily="18" charset="0"/>
              <a:cs typeface="Times New Roman" panose="02020603050405020304" pitchFamily="18" charset="0"/>
              <a:sym typeface="+mn-ea"/>
            </a:endParaRPr>
          </a:p>
        </p:txBody>
      </p:sp>
      <p:sp>
        <p:nvSpPr>
          <p:cNvPr id="9" name="右箭头 8"/>
          <p:cNvSpPr/>
          <p:nvPr/>
        </p:nvSpPr>
        <p:spPr>
          <a:xfrm rot="5400000">
            <a:off x="4147819" y="4592239"/>
            <a:ext cx="516890" cy="393065"/>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789564" y="5090318"/>
            <a:ext cx="1626465" cy="829945"/>
          </a:xfrm>
          <a:prstGeom prst="rect">
            <a:avLst/>
          </a:prstGeom>
          <a:noFill/>
        </p:spPr>
        <p:txBody>
          <a:bodyPr wrap="square" rtlCol="0">
            <a:spAutoFit/>
          </a:bodyPr>
          <a:lstStyle/>
          <a:p>
            <a:pPr algn="l"/>
            <a:r>
              <a:rPr lang="en-US" altLang="zh-CN" sz="2400" dirty="0">
                <a:solidFill>
                  <a:srgbClr val="FF0000"/>
                </a:solidFill>
                <a:latin typeface="Times New Roman" panose="02020603050405020304" pitchFamily="18" charset="0"/>
                <a:cs typeface="Times New Roman" panose="02020603050405020304" pitchFamily="18" charset="0"/>
                <a:sym typeface="+mn-ea"/>
              </a:rPr>
              <a:t>moved/</a:t>
            </a:r>
            <a:endParaRPr lang="en-US" altLang="zh-CN" sz="2400" dirty="0">
              <a:solidFill>
                <a:srgbClr val="FF0000"/>
              </a:solidFill>
              <a:latin typeface="Times New Roman" panose="02020603050405020304" pitchFamily="18" charset="0"/>
              <a:cs typeface="Times New Roman" panose="02020603050405020304" pitchFamily="18" charset="0"/>
              <a:sym typeface="+mn-ea"/>
            </a:endParaRPr>
          </a:p>
          <a:p>
            <a:pPr algn="l"/>
            <a:r>
              <a:rPr lang="en-US" altLang="zh-CN" sz="2400" dirty="0">
                <a:solidFill>
                  <a:srgbClr val="FF0000"/>
                </a:solidFill>
                <a:latin typeface="Times New Roman" panose="02020603050405020304" pitchFamily="18" charset="0"/>
                <a:cs typeface="Times New Roman" panose="02020603050405020304" pitchFamily="18" charset="0"/>
                <a:sym typeface="+mn-ea"/>
              </a:rPr>
              <a:t>grateful</a:t>
            </a:r>
            <a:endParaRPr lang="en-US" altLang="zh-CN" sz="2400" dirty="0">
              <a:solidFill>
                <a:srgbClr val="FF0000"/>
              </a:solidFill>
              <a:latin typeface="Times New Roman" panose="02020603050405020304" pitchFamily="18" charset="0"/>
              <a:cs typeface="Times New Roman" panose="02020603050405020304" pitchFamily="18" charset="0"/>
              <a:sym typeface="+mn-ea"/>
            </a:endParaRPr>
          </a:p>
        </p:txBody>
      </p:sp>
      <p:sp>
        <p:nvSpPr>
          <p:cNvPr id="14" name="文本框 13"/>
          <p:cNvSpPr txBox="1"/>
          <p:nvPr/>
        </p:nvSpPr>
        <p:spPr>
          <a:xfrm>
            <a:off x="5919151" y="3393906"/>
            <a:ext cx="3858578" cy="2308324"/>
          </a:xfrm>
          <a:prstGeom prst="rect">
            <a:avLst/>
          </a:prstGeom>
          <a:noFill/>
        </p:spPr>
        <p:txBody>
          <a:bodyPr wrap="square" rtlCol="0">
            <a:spAutoFit/>
          </a:bodyPr>
          <a:lstStyle/>
          <a:p>
            <a:pPr marL="457200" indent="-457200" algn="l">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I found lunch and </a:t>
            </a:r>
            <a:r>
              <a:rPr lang="en-US" altLang="zh-CN" sz="2400" b="1" u="sng" dirty="0">
                <a:solidFill>
                  <a:srgbClr val="FF0000"/>
                </a:solidFill>
                <a:latin typeface="Times New Roman" panose="02020603050405020304" pitchFamily="18" charset="0"/>
                <a:cs typeface="Times New Roman" panose="02020603050405020304" pitchFamily="18" charset="0"/>
                <a:sym typeface="+mn-ea"/>
              </a:rPr>
              <a:t>something else </a:t>
            </a:r>
            <a:r>
              <a:rPr lang="en-US" altLang="zh-CN" sz="2400" dirty="0">
                <a:latin typeface="Times New Roman" panose="02020603050405020304" pitchFamily="18" charset="0"/>
                <a:cs typeface="Times New Roman" panose="02020603050405020304" pitchFamily="18" charset="0"/>
                <a:sym typeface="+mn-ea"/>
              </a:rPr>
              <a:t>in the paper bag.</a:t>
            </a:r>
            <a:endParaRPr lang="en-US" altLang="zh-CN" sz="2400" dirty="0">
              <a:latin typeface="Times New Roman" panose="02020603050405020304" pitchFamily="18" charset="0"/>
              <a:cs typeface="Times New Roman" panose="02020603050405020304" pitchFamily="18" charset="0"/>
              <a:sym typeface="+mn-ea"/>
            </a:endParaRPr>
          </a:p>
          <a:p>
            <a:pPr marL="457200" indent="-457200" algn="l">
              <a:buFont typeface="Wingdings" panose="05000000000000000000" charset="0"/>
              <a:buChar char="Ø"/>
            </a:pPr>
            <a:endParaRPr lang="en-US" altLang="zh-CN" sz="2400" dirty="0">
              <a:latin typeface="Times New Roman" panose="02020603050405020304" pitchFamily="18" charset="0"/>
              <a:cs typeface="Times New Roman" panose="02020603050405020304" pitchFamily="18" charset="0"/>
              <a:sym typeface="+mn-ea"/>
            </a:endParaRPr>
          </a:p>
          <a:p>
            <a:pPr marL="457200" indent="-457200" algn="l">
              <a:buFont typeface="Wingdings" panose="05000000000000000000" charset="0"/>
              <a:buChar char="Ø"/>
            </a:pPr>
            <a:r>
              <a:rPr lang="en-US" altLang="zh-CN" sz="2400" dirty="0">
                <a:latin typeface="Times New Roman" panose="02020603050405020304" pitchFamily="18" charset="0"/>
                <a:cs typeface="Times New Roman" panose="02020603050405020304" pitchFamily="18" charset="0"/>
                <a:sym typeface="+mn-ea"/>
              </a:rPr>
              <a:t>my reflections on the event</a:t>
            </a:r>
            <a:endParaRPr lang="en-US" altLang="zh-CN" sz="2400" b="0" dirty="0">
              <a:latin typeface="Times New Roman" panose="02020603050405020304" pitchFamily="18" charset="0"/>
              <a:cs typeface="Times New Roman" panose="02020603050405020304" pitchFamily="18" charset="0"/>
              <a:sym typeface="+mn-ea"/>
            </a:endParaRPr>
          </a:p>
        </p:txBody>
      </p:sp>
      <p:sp>
        <p:nvSpPr>
          <p:cNvPr id="16" name="文本框 15"/>
          <p:cNvSpPr txBox="1"/>
          <p:nvPr/>
        </p:nvSpPr>
        <p:spPr>
          <a:xfrm>
            <a:off x="10131425" y="3359785"/>
            <a:ext cx="1300480" cy="829945"/>
          </a:xfrm>
          <a:prstGeom prst="rect">
            <a:avLst/>
          </a:prstGeom>
          <a:noFill/>
        </p:spPr>
        <p:txBody>
          <a:bodyPr wrap="none" rtlCol="0">
            <a:spAutoFit/>
          </a:bodyPr>
          <a:lstStyle/>
          <a:p>
            <a:pPr algn="l">
              <a:buNone/>
            </a:pPr>
            <a:r>
              <a:rPr lang="en-US" altLang="zh-CN" sz="2400">
                <a:solidFill>
                  <a:srgbClr val="FF0000"/>
                </a:solidFill>
                <a:latin typeface="Times New Roman" panose="02020603050405020304" pitchFamily="18" charset="0"/>
                <a:cs typeface="Times New Roman" panose="02020603050405020304" pitchFamily="18" charset="0"/>
                <a:sym typeface="+mn-ea"/>
              </a:rPr>
              <a:t>surprised</a:t>
            </a:r>
            <a:endParaRPr lang="en-US" altLang="zh-CN" sz="2400">
              <a:solidFill>
                <a:srgbClr val="FF0000"/>
              </a:solidFill>
              <a:latin typeface="Times New Roman" panose="02020603050405020304" pitchFamily="18" charset="0"/>
              <a:cs typeface="Times New Roman" panose="02020603050405020304" pitchFamily="18" charset="0"/>
              <a:sym typeface="+mn-ea"/>
            </a:endParaRPr>
          </a:p>
          <a:p>
            <a:pPr algn="l">
              <a:buNone/>
            </a:pPr>
            <a:r>
              <a:rPr lang="en-US" altLang="zh-CN" sz="2400">
                <a:solidFill>
                  <a:srgbClr val="FF0000"/>
                </a:solidFill>
                <a:latin typeface="Times New Roman" panose="02020603050405020304" pitchFamily="18" charset="0"/>
                <a:cs typeface="Times New Roman" panose="02020603050405020304" pitchFamily="18" charset="0"/>
                <a:sym typeface="+mn-ea"/>
              </a:rPr>
              <a:t>/moved</a:t>
            </a:r>
            <a:endParaRPr lang="en-US" altLang="zh-CN" sz="2400">
              <a:solidFill>
                <a:srgbClr val="FF0000"/>
              </a:solidFill>
              <a:latin typeface="Times New Roman" panose="02020603050405020304" pitchFamily="18" charset="0"/>
              <a:cs typeface="Times New Roman" panose="02020603050405020304" pitchFamily="18" charset="0"/>
              <a:sym typeface="+mn-ea"/>
            </a:endParaRPr>
          </a:p>
        </p:txBody>
      </p:sp>
      <p:sp>
        <p:nvSpPr>
          <p:cNvPr id="17" name="右箭头 16"/>
          <p:cNvSpPr/>
          <p:nvPr/>
        </p:nvSpPr>
        <p:spPr>
          <a:xfrm rot="5400000">
            <a:off x="10523220" y="4166870"/>
            <a:ext cx="516890" cy="393065"/>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0224724" y="4962207"/>
            <a:ext cx="1316355" cy="460375"/>
          </a:xfrm>
          <a:prstGeom prst="rect">
            <a:avLst/>
          </a:prstGeom>
          <a:noFill/>
        </p:spPr>
        <p:txBody>
          <a:bodyPr wrap="none" rtlCol="0">
            <a:spAutoFit/>
          </a:bodyPr>
          <a:lstStyle/>
          <a:p>
            <a:pPr algn="l">
              <a:buNone/>
            </a:pPr>
            <a:r>
              <a:rPr lang="en-US" altLang="zh-CN" sz="2400" dirty="0">
                <a:solidFill>
                  <a:srgbClr val="FF0000"/>
                </a:solidFill>
                <a:latin typeface="Times New Roman" panose="02020603050405020304" pitchFamily="18" charset="0"/>
                <a:cs typeface="Times New Roman" panose="02020603050405020304" pitchFamily="18" charset="0"/>
                <a:sym typeface="+mn-ea"/>
              </a:rPr>
              <a:t>delighted</a:t>
            </a:r>
            <a:endParaRPr lang="en-US" altLang="zh-CN" sz="2400" dirty="0">
              <a:solidFill>
                <a:srgbClr val="FF0000"/>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in)">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ox(in)">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ox(in)">
                                      <p:cBhvr>
                                        <p:cTn id="27" dur="20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ox(in)">
                                      <p:cBhvr>
                                        <p:cTn id="32" dur="20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ox(in)">
                                      <p:cBhvr>
                                        <p:cTn id="37" dur="2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ox(in)">
                                      <p:cBhvr>
                                        <p:cTn id="42"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3" grpId="0"/>
      <p:bldP spid="14" grpId="0"/>
      <p:bldP spid="16" grpId="0"/>
      <p:bldP spid="17" grpId="0" bldLvl="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3997"/>
            <a:ext cx="11906250" cy="6185535"/>
          </a:xfrm>
          <a:prstGeom prst="rect">
            <a:avLst/>
          </a:prstGeom>
        </p:spPr>
        <p:txBody>
          <a:bodyPr wrap="square">
            <a:spAutoFit/>
          </a:bodyPr>
          <a:lstStyle/>
          <a:p>
            <a:pPr indent="304800" algn="just" fontAlgn="auto">
              <a:lnSpc>
                <a:spcPct val="100000"/>
              </a:lnSpc>
              <a:spcAft>
                <a:spcPts val="0"/>
              </a:spcAft>
            </a:pPr>
            <a:r>
              <a:rPr 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Para 1</a:t>
            </a: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3600" i="1"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sz="3600" i="1" kern="100" dirty="0">
                <a:latin typeface="Times New Roman" panose="02020603050405020304" pitchFamily="18" charset="0"/>
                <a:ea typeface="宋体" panose="02010600030101010101" pitchFamily="2" charset="-122"/>
                <a:cs typeface="Times New Roman" panose="02020603050405020304" pitchFamily="18" charset="0"/>
                <a:sym typeface="+mn-ea"/>
              </a:rPr>
              <a:t>When I was about to say goodbye, the girl asked if I'd had lunch</a:t>
            </a:r>
            <a:r>
              <a:rPr sz="36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endParaRPr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304800" algn="just" fontAlgn="auto">
              <a:lnSpc>
                <a:spcPct val="100000"/>
              </a:lnSpc>
              <a:spcAft>
                <a:spcPts val="0"/>
              </a:spcAft>
            </a:pPr>
            <a:r>
              <a:rPr 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1 </a:t>
            </a: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我不好意思再蹭他们的午饭</a:t>
            </a:r>
            <a:endPar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304800" algn="just" fontAlgn="auto">
              <a:lnSpc>
                <a:spcPct val="100000"/>
              </a:lnSpc>
              <a:spcAft>
                <a:spcPts val="0"/>
              </a:spcAft>
            </a:pP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接受？</a:t>
            </a: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拒绝？我骗她说吃了</a:t>
            </a: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肚子饿，叫 了，只能承认没吃饭）</a:t>
            </a:r>
            <a:endPar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304800" algn="just" fontAlgn="auto">
              <a:lnSpc>
                <a:spcPct val="100000"/>
              </a:lnSpc>
              <a:spcAft>
                <a:spcPts val="0"/>
              </a:spcAft>
            </a:pP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2.</a:t>
            </a: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拿</a:t>
            </a: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吃的给我</a:t>
            </a:r>
            <a:endPar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304800" algn="just" fontAlgn="auto">
              <a:lnSpc>
                <a:spcPct val="100000"/>
              </a:lnSpc>
              <a:spcAft>
                <a:spcPts val="0"/>
              </a:spcAft>
            </a:pP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（女孩去拿吃的给我；母亲？</a:t>
            </a: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304800" algn="just" fontAlgn="auto">
              <a:lnSpc>
                <a:spcPct val="100000"/>
              </a:lnSpc>
              <a:spcAft>
                <a:spcPts val="0"/>
              </a:spcAft>
            </a:pPr>
            <a:r>
              <a:rPr 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3</a:t>
            </a:r>
            <a:r>
              <a:rPr 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我的反应和</a:t>
            </a: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告别</a:t>
            </a:r>
            <a:endPar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304800" algn="just" fontAlgn="auto">
              <a:lnSpc>
                <a:spcPct val="100000"/>
              </a:lnSpc>
              <a:spcAft>
                <a:spcPts val="0"/>
              </a:spcAft>
            </a:pPr>
            <a:r>
              <a:rPr 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（叮嘱</a:t>
            </a: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祝福</a:t>
            </a: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交换联系方式</a:t>
            </a:r>
            <a:r>
              <a:rPr lang="en-US" altLang="zh-CN" sz="3600" kern="100"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304800" algn="just" fontAlgn="auto">
              <a:lnSpc>
                <a:spcPct val="100000"/>
              </a:lnSpc>
              <a:spcAft>
                <a:spcPts val="0"/>
              </a:spcAft>
            </a:pPr>
            <a:r>
              <a:rPr 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Para 2</a:t>
            </a: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3600" i="1" kern="100" dirty="0">
                <a:latin typeface="Times New Roman" panose="02020603050405020304" pitchFamily="18" charset="0"/>
                <a:ea typeface="宋体" panose="02010600030101010101" pitchFamily="2" charset="-122"/>
                <a:cs typeface="Times New Roman" panose="02020603050405020304" pitchFamily="18" charset="0"/>
                <a:sym typeface="+mn-ea"/>
              </a:rPr>
              <a:t>After they left, I got into my Jeep and opened the paper bag</a:t>
            </a:r>
            <a:r>
              <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zh-CN" altLang="en-US" sz="3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linds(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blinds(horizontal)">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blinds(horizontal)">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blinds(horizontal)">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blinds(horizontal)">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MH" val="20170618180318"/>
  <p:tag name="MH_LIBRARY" val="GRAPHIC"/>
  <p:tag name="MH_ORDER" val="燕尾形 64"/>
</p:tagLst>
</file>

<file path=ppt/tags/tag2.xml><?xml version="1.0" encoding="utf-8"?>
<p:tagLst xmlns:p="http://schemas.openxmlformats.org/presentationml/2006/main">
  <p:tag name="MH" val="20150429225421"/>
  <p:tag name="MH_LIBRARY" val="CONTENTS"/>
  <p:tag name="MH_TYPE" val="NUMBER"/>
  <p:tag name="ID" val="547142"/>
  <p:tag name="MH_ORDER" val="1"/>
</p:tagLst>
</file>

<file path=ppt/tags/tag3.xml><?xml version="1.0" encoding="utf-8"?>
<p:tagLst xmlns:p="http://schemas.openxmlformats.org/presentationml/2006/main">
  <p:tag name="MH" val="20150429225421"/>
  <p:tag name="MH_LIBRARY" val="CONTENTS"/>
  <p:tag name="MH_TYPE" val="NUMBER"/>
  <p:tag name="ID" val="547142"/>
  <p:tag name="MH_ORDER" val="1"/>
</p:tagLst>
</file>

<file path=ppt/tags/tag4.xml><?xml version="1.0" encoding="utf-8"?>
<p:tagLst xmlns:p="http://schemas.openxmlformats.org/presentationml/2006/main">
  <p:tag name="KSO_WM_UNIT_TABLE_BEAUTIFY" val="smartTable{15d5528d-6cfc-47bc-9150-b2cdcf1fae4e}"/>
</p:tagLst>
</file>

<file path=ppt/tags/tag5.xml><?xml version="1.0" encoding="utf-8"?>
<p:tagLst xmlns:p="http://schemas.openxmlformats.org/presentationml/2006/main">
  <p:tag name="MH" val="20150429225421"/>
  <p:tag name="MH_LIBRARY" val="CONTENTS"/>
  <p:tag name="MH_TYPE" val="NUMBER"/>
  <p:tag name="ID" val="547142"/>
  <p:tag name="MH_ORDER" val="1"/>
</p:tagLst>
</file>

<file path=ppt/theme/theme1.xml><?xml version="1.0" encoding="utf-8"?>
<a:theme xmlns:a="http://schemas.openxmlformats.org/drawingml/2006/main" name="www.kaka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ahjbphx">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www.kakappt.com</Template>
  <TotalTime>0</TotalTime>
  <Words>24460</Words>
  <Application>WPS 演示</Application>
  <PresentationFormat>宽屏</PresentationFormat>
  <Paragraphs>555</Paragraphs>
  <Slides>36</Slides>
  <Notes>13</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36</vt:i4>
      </vt:variant>
    </vt:vector>
  </HeadingPairs>
  <TitlesOfParts>
    <vt:vector size="54" baseType="lpstr">
      <vt:lpstr>Arial</vt:lpstr>
      <vt:lpstr>宋体</vt:lpstr>
      <vt:lpstr>Wingdings</vt:lpstr>
      <vt:lpstr>Times New Roman</vt:lpstr>
      <vt:lpstr>Georgia</vt:lpstr>
      <vt:lpstr>华文细黑</vt:lpstr>
      <vt:lpstr>微软雅黑</vt:lpstr>
      <vt:lpstr>Franklin Gothic Demi Cond</vt:lpstr>
      <vt:lpstr>Cambria</vt:lpstr>
      <vt:lpstr>Wingdings</vt:lpstr>
      <vt:lpstr>PingFang SC</vt:lpstr>
      <vt:lpstr>Segoe Print</vt:lpstr>
      <vt:lpstr>Arial Unicode MS</vt:lpstr>
      <vt:lpstr>等线</vt:lpstr>
      <vt:lpstr>Hiragino Sans GB</vt:lpstr>
      <vt:lpstr>华文仿宋</vt:lpstr>
      <vt:lpstr>张海山锐谐体2.0-授权联系：Samtype@QQ.com</vt:lpstr>
      <vt:lpstr>www.kakappt.com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www.kakappt.com</Company>
  <LinksUpToDate>false</LinksUpToDate>
  <SharedDoc>false</SharedDoc>
  <HyperlinksChanged>false</HyperlinksChanged>
  <AppVersion>14.0000</AppVersion>
  <Manager>www.kakappt.com</Manager>
  <HyperlinkBase>www.kakappt.com</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卡卡办公模板</dc:title>
  <dc:creator>www.kakappt.com</dc:creator>
  <cp:keywords>www.kakappt.com</cp:keywords>
  <dc:description>卡卡办公</dc:description>
  <dc:subject>www.kakappt.com</dc:subject>
  <cp:category>卡卡办公PPT模板</cp:category>
  <cp:lastModifiedBy>lina</cp:lastModifiedBy>
  <cp:revision>88</cp:revision>
  <dcterms:created xsi:type="dcterms:W3CDTF">2020-06-21T23:32:00Z</dcterms:created>
  <dcterms:modified xsi:type="dcterms:W3CDTF">2021-03-08T05:35:53Z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